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0"/>
  </p:notesMasterIdLst>
  <p:sldIdLst>
    <p:sldId id="352" r:id="rId2"/>
    <p:sldId id="37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32" r:id="rId11"/>
    <p:sldId id="277" r:id="rId12"/>
    <p:sldId id="266" r:id="rId13"/>
    <p:sldId id="334" r:id="rId14"/>
    <p:sldId id="335" r:id="rId15"/>
    <p:sldId id="336" r:id="rId16"/>
    <p:sldId id="371" r:id="rId17"/>
    <p:sldId id="369" r:id="rId18"/>
    <p:sldId id="333" r:id="rId19"/>
    <p:sldId id="320" r:id="rId20"/>
    <p:sldId id="306" r:id="rId21"/>
    <p:sldId id="307" r:id="rId22"/>
    <p:sldId id="305" r:id="rId23"/>
    <p:sldId id="321" r:id="rId24"/>
    <p:sldId id="268" r:id="rId25"/>
    <p:sldId id="270" r:id="rId26"/>
    <p:sldId id="271" r:id="rId27"/>
    <p:sldId id="273" r:id="rId28"/>
    <p:sldId id="274" r:id="rId29"/>
    <p:sldId id="278" r:id="rId30"/>
    <p:sldId id="302" r:id="rId31"/>
    <p:sldId id="279" r:id="rId32"/>
    <p:sldId id="312" r:id="rId33"/>
    <p:sldId id="308" r:id="rId34"/>
    <p:sldId id="309" r:id="rId35"/>
    <p:sldId id="311" r:id="rId36"/>
    <p:sldId id="314" r:id="rId37"/>
    <p:sldId id="315" r:id="rId38"/>
    <p:sldId id="360" r:id="rId39"/>
    <p:sldId id="324" r:id="rId40"/>
    <p:sldId id="362" r:id="rId41"/>
    <p:sldId id="363" r:id="rId42"/>
    <p:sldId id="365" r:id="rId43"/>
    <p:sldId id="375" r:id="rId44"/>
    <p:sldId id="376" r:id="rId45"/>
    <p:sldId id="377" r:id="rId46"/>
    <p:sldId id="378" r:id="rId47"/>
    <p:sldId id="379" r:id="rId48"/>
    <p:sldId id="380" r:id="rId49"/>
    <p:sldId id="382" r:id="rId50"/>
    <p:sldId id="381" r:id="rId51"/>
    <p:sldId id="372" r:id="rId52"/>
    <p:sldId id="373" r:id="rId53"/>
    <p:sldId id="383" r:id="rId54"/>
    <p:sldId id="316" r:id="rId55"/>
    <p:sldId id="388" r:id="rId56"/>
    <p:sldId id="391" r:id="rId57"/>
    <p:sldId id="390" r:id="rId58"/>
    <p:sldId id="319" r:id="rId59"/>
  </p:sldIdLst>
  <p:sldSz cx="9144000" cy="5143500" type="screen16x9"/>
  <p:notesSz cx="6858000" cy="9144000"/>
  <p:embeddedFontLst>
    <p:embeddedFont>
      <p:font typeface="Andalus" pitchFamily="18" charset="-78"/>
      <p:regular r:id="rId61"/>
    </p:embeddedFont>
    <p:embeddedFont>
      <p:font typeface="华文行楷" pitchFamily="2" charset="-122"/>
      <p:regular r:id="rId62"/>
    </p:embeddedFont>
    <p:embeddedFont>
      <p:font typeface="楷体" pitchFamily="49" charset="-122"/>
      <p:regular r:id="rId63"/>
    </p:embeddedFont>
    <p:embeddedFont>
      <p:font typeface="Cambria Math" pitchFamily="18" charset="0"/>
      <p:regular r:id="rId64"/>
    </p:embeddedFont>
    <p:embeddedFont>
      <p:font typeface="方正粗宋简体" pitchFamily="65" charset="-122"/>
      <p:regular r:id="rId65"/>
    </p:embeddedFont>
    <p:embeddedFont>
      <p:font typeface="Calibri" pitchFamily="34" charset="0"/>
      <p:regular r:id="rId66"/>
      <p:bold r:id="rId67"/>
      <p:italic r:id="rId68"/>
      <p:boldItalic r:id="rId69"/>
    </p:embeddedFont>
    <p:embeddedFont>
      <p:font typeface="微软雅黑" pitchFamily="34" charset="-122"/>
      <p:regular r:id="rId70"/>
      <p:bold r:id="rId71"/>
    </p:embeddedFont>
    <p:embeddedFont>
      <p:font typeface="Agency FB" pitchFamily="34" charset="0"/>
      <p:regular r:id="rId72"/>
      <p:bold r:id="rId73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E74"/>
    <a:srgbClr val="FFD13F"/>
    <a:srgbClr val="FFCA21"/>
    <a:srgbClr val="BC8F00"/>
    <a:srgbClr val="00C6D0"/>
    <a:srgbClr val="E5B061"/>
    <a:srgbClr val="F4EE00"/>
    <a:srgbClr val="43F6FF"/>
    <a:srgbClr val="FF4747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47" autoAdjust="0"/>
    <p:restoredTop sz="96869" autoAdjust="0"/>
  </p:normalViewPr>
  <p:slideViewPr>
    <p:cSldViewPr>
      <p:cViewPr>
        <p:scale>
          <a:sx n="75" d="100"/>
          <a:sy n="75" d="100"/>
        </p:scale>
        <p:origin x="-1170" y="-3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D2C86-91F0-4405-8AFC-4F61BAD93F95}" type="datetimeFigureOut">
              <a:rPr lang="zh-CN" altLang="en-US" smtClean="0"/>
              <a:t>2016/7/24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9EA88-0522-4C23-BCCE-6C0A9DB846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09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9EA88-0522-4C23-BCCE-6C0A9DB8465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205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9EA88-0522-4C23-BCCE-6C0A9DB8465D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205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7A49E0-D5B6-4C99-9B8C-F107EBC2FC44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97691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42A032-B229-4B8C-853C-B097FA56DAA5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26095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0B23F6-5B13-4912-9A9A-EA25D6EA92D4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35204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CA4897-8D81-4CCD-A9AD-E7FFD72813C4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9510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948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4B4D9C-B094-4AFC-8907-F3EA7FF4AA6C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33602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B034A6-D17C-4BA7-A762-6007DE9BFBEA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5124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9289FE-9041-45E4-BC9F-AED245FBAE49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2822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10C505-009A-476E-8D23-BB81A644EDA4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97329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0A384E-3307-478C-B69F-A3DC8CCCFD8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96272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1C4017-72CF-40B4-8043-3F3A797A89BA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46970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267B9CA-785A-45F2-A90F-48340ED6BC77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40.png"/><Relationship Id="rId7" Type="http://schemas.openxmlformats.org/officeDocument/2006/relationships/image" Target="../media/image37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10" Type="http://schemas.openxmlformats.org/officeDocument/2006/relationships/image" Target="../media/image26.png"/><Relationship Id="rId4" Type="http://schemas.openxmlformats.org/officeDocument/2006/relationships/image" Target="../media/image41.png"/><Relationship Id="rId9" Type="http://schemas.openxmlformats.org/officeDocument/2006/relationships/image" Target="../media/image3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4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5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23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4.png"/><Relationship Id="rId7" Type="http://schemas.openxmlformats.org/officeDocument/2006/relationships/image" Target="../media/image8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92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audio" Target="../media/audio2.wav"/><Relationship Id="rId7" Type="http://schemas.openxmlformats.org/officeDocument/2006/relationships/image" Target="../media/image10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2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2117759" y="556766"/>
            <a:ext cx="4697443" cy="2384418"/>
            <a:chOff x="2117759" y="556766"/>
            <a:chExt cx="4697443" cy="2384418"/>
          </a:xfrm>
        </p:grpSpPr>
        <p:grpSp>
          <p:nvGrpSpPr>
            <p:cNvPr id="71" name="组合 70"/>
            <p:cNvGrpSpPr/>
            <p:nvPr/>
          </p:nvGrpSpPr>
          <p:grpSpPr>
            <a:xfrm>
              <a:off x="5049267" y="556766"/>
              <a:ext cx="1765935" cy="1800225"/>
              <a:chOff x="5049267" y="556766"/>
              <a:chExt cx="1765935" cy="1800225"/>
            </a:xfrm>
          </p:grpSpPr>
          <p:sp>
            <p:nvSpPr>
              <p:cNvPr id="93" name="任意多边形 92"/>
              <p:cNvSpPr/>
              <p:nvPr/>
            </p:nvSpPr>
            <p:spPr>
              <a:xfrm>
                <a:off x="6312282" y="1063496"/>
                <a:ext cx="502920" cy="937260"/>
              </a:xfrm>
              <a:custGeom>
                <a:avLst/>
                <a:gdLst>
                  <a:gd name="connsiteX0" fmla="*/ 171450 w 502920"/>
                  <a:gd name="connsiteY0" fmla="*/ 0 h 937260"/>
                  <a:gd name="connsiteX1" fmla="*/ 502920 w 502920"/>
                  <a:gd name="connsiteY1" fmla="*/ 674370 h 937260"/>
                  <a:gd name="connsiteX2" fmla="*/ 0 w 502920"/>
                  <a:gd name="connsiteY2" fmla="*/ 937260 h 937260"/>
                  <a:gd name="connsiteX3" fmla="*/ 171450 w 502920"/>
                  <a:gd name="connsiteY3" fmla="*/ 0 h 93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937260">
                    <a:moveTo>
                      <a:pt x="171450" y="0"/>
                    </a:moveTo>
                    <a:lnTo>
                      <a:pt x="502920" y="674370"/>
                    </a:lnTo>
                    <a:lnTo>
                      <a:pt x="0" y="937260"/>
                    </a:lnTo>
                    <a:lnTo>
                      <a:pt x="17145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任意多边形 93"/>
              <p:cNvSpPr/>
              <p:nvPr/>
            </p:nvSpPr>
            <p:spPr>
              <a:xfrm>
                <a:off x="5439792" y="1633091"/>
                <a:ext cx="876300" cy="561975"/>
              </a:xfrm>
              <a:custGeom>
                <a:avLst/>
                <a:gdLst>
                  <a:gd name="connsiteX0" fmla="*/ 876300 w 876300"/>
                  <a:gd name="connsiteY0" fmla="*/ 361950 h 561975"/>
                  <a:gd name="connsiteX1" fmla="*/ 247650 w 876300"/>
                  <a:gd name="connsiteY1" fmla="*/ 0 h 561975"/>
                  <a:gd name="connsiteX2" fmla="*/ 0 w 876300"/>
                  <a:gd name="connsiteY2" fmla="*/ 561975 h 561975"/>
                  <a:gd name="connsiteX3" fmla="*/ 876300 w 876300"/>
                  <a:gd name="connsiteY3" fmla="*/ 36195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300" h="561975">
                    <a:moveTo>
                      <a:pt x="876300" y="361950"/>
                    </a:moveTo>
                    <a:lnTo>
                      <a:pt x="247650" y="0"/>
                    </a:lnTo>
                    <a:lnTo>
                      <a:pt x="0" y="561975"/>
                    </a:lnTo>
                    <a:lnTo>
                      <a:pt x="876300" y="361950"/>
                    </a:lnTo>
                    <a:close/>
                  </a:path>
                </a:pathLst>
              </a:custGeom>
              <a:noFill/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任意多边形 97"/>
              <p:cNvSpPr/>
              <p:nvPr/>
            </p:nvSpPr>
            <p:spPr>
              <a:xfrm>
                <a:off x="5049267" y="1633091"/>
                <a:ext cx="628650" cy="723900"/>
              </a:xfrm>
              <a:custGeom>
                <a:avLst/>
                <a:gdLst>
                  <a:gd name="connsiteX0" fmla="*/ 390525 w 628650"/>
                  <a:gd name="connsiteY0" fmla="*/ 571500 h 723900"/>
                  <a:gd name="connsiteX1" fmla="*/ 0 w 628650"/>
                  <a:gd name="connsiteY1" fmla="*/ 723900 h 723900"/>
                  <a:gd name="connsiteX2" fmla="*/ 628650 w 628650"/>
                  <a:gd name="connsiteY2" fmla="*/ 0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8650" h="723900">
                    <a:moveTo>
                      <a:pt x="390525" y="571500"/>
                    </a:moveTo>
                    <a:lnTo>
                      <a:pt x="0" y="723900"/>
                    </a:lnTo>
                    <a:lnTo>
                      <a:pt x="628650" y="0"/>
                    </a:lnTo>
                  </a:path>
                </a:pathLst>
              </a:custGeom>
              <a:noFill/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任意多边形 98"/>
              <p:cNvSpPr/>
              <p:nvPr/>
            </p:nvSpPr>
            <p:spPr>
              <a:xfrm>
                <a:off x="5696967" y="1537841"/>
                <a:ext cx="704850" cy="95250"/>
              </a:xfrm>
              <a:custGeom>
                <a:avLst/>
                <a:gdLst>
                  <a:gd name="connsiteX0" fmla="*/ 0 w 704850"/>
                  <a:gd name="connsiteY0" fmla="*/ 95250 h 95250"/>
                  <a:gd name="connsiteX1" fmla="*/ 704850 w 704850"/>
                  <a:gd name="connsiteY1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4850" h="95250">
                    <a:moveTo>
                      <a:pt x="0" y="95250"/>
                    </a:moveTo>
                    <a:lnTo>
                      <a:pt x="704850" y="0"/>
                    </a:lnTo>
                  </a:path>
                </a:pathLst>
              </a:custGeom>
              <a:noFill/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任意多边形 100"/>
              <p:cNvSpPr/>
              <p:nvPr/>
            </p:nvSpPr>
            <p:spPr>
              <a:xfrm>
                <a:off x="6030342" y="556766"/>
                <a:ext cx="552450" cy="1038225"/>
              </a:xfrm>
              <a:custGeom>
                <a:avLst/>
                <a:gdLst>
                  <a:gd name="connsiteX0" fmla="*/ 85725 w 552450"/>
                  <a:gd name="connsiteY0" fmla="*/ 1028700 h 1038225"/>
                  <a:gd name="connsiteX1" fmla="*/ 361950 w 552450"/>
                  <a:gd name="connsiteY1" fmla="*/ 990600 h 1038225"/>
                  <a:gd name="connsiteX2" fmla="*/ 552450 w 552450"/>
                  <a:gd name="connsiteY2" fmla="*/ 0 h 1038225"/>
                  <a:gd name="connsiteX3" fmla="*/ 0 w 552450"/>
                  <a:gd name="connsiteY3" fmla="*/ 1038225 h 1038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1038225">
                    <a:moveTo>
                      <a:pt x="85725" y="1028700"/>
                    </a:moveTo>
                    <a:lnTo>
                      <a:pt x="361950" y="990600"/>
                    </a:lnTo>
                    <a:lnTo>
                      <a:pt x="552450" y="0"/>
                    </a:lnTo>
                    <a:lnTo>
                      <a:pt x="0" y="1038225"/>
                    </a:lnTo>
                  </a:path>
                </a:pathLst>
              </a:custGeom>
              <a:noFill/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4347592" y="1741041"/>
              <a:ext cx="2463800" cy="974725"/>
              <a:chOff x="4347592" y="1741041"/>
              <a:chExt cx="2463800" cy="974725"/>
            </a:xfrm>
          </p:grpSpPr>
          <p:sp>
            <p:nvSpPr>
              <p:cNvPr id="95" name="任意多边形 94"/>
              <p:cNvSpPr/>
              <p:nvPr/>
            </p:nvSpPr>
            <p:spPr>
              <a:xfrm>
                <a:off x="6306567" y="1741041"/>
                <a:ext cx="504825" cy="742950"/>
              </a:xfrm>
              <a:custGeom>
                <a:avLst/>
                <a:gdLst>
                  <a:gd name="connsiteX0" fmla="*/ 0 w 504825"/>
                  <a:gd name="connsiteY0" fmla="*/ 266700 h 742950"/>
                  <a:gd name="connsiteX1" fmla="*/ 266700 w 504825"/>
                  <a:gd name="connsiteY1" fmla="*/ 742950 h 742950"/>
                  <a:gd name="connsiteX2" fmla="*/ 504825 w 504825"/>
                  <a:gd name="connsiteY2" fmla="*/ 0 h 742950"/>
                  <a:gd name="connsiteX3" fmla="*/ 0 w 504825"/>
                  <a:gd name="connsiteY3" fmla="*/ 26670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4825" h="742950">
                    <a:moveTo>
                      <a:pt x="0" y="266700"/>
                    </a:moveTo>
                    <a:lnTo>
                      <a:pt x="266700" y="742950"/>
                    </a:lnTo>
                    <a:lnTo>
                      <a:pt x="504825" y="0"/>
                    </a:lnTo>
                    <a:lnTo>
                      <a:pt x="0" y="266700"/>
                    </a:lnTo>
                    <a:close/>
                  </a:path>
                </a:pathLst>
              </a:custGeom>
              <a:noFill/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任意多边形 95"/>
              <p:cNvSpPr/>
              <p:nvPr/>
            </p:nvSpPr>
            <p:spPr>
              <a:xfrm>
                <a:off x="5439792" y="2195066"/>
                <a:ext cx="1143000" cy="285750"/>
              </a:xfrm>
              <a:custGeom>
                <a:avLst/>
                <a:gdLst>
                  <a:gd name="connsiteX0" fmla="*/ 1143000 w 1143000"/>
                  <a:gd name="connsiteY0" fmla="*/ 285750 h 285750"/>
                  <a:gd name="connsiteX1" fmla="*/ 0 w 1143000"/>
                  <a:gd name="connsiteY1" fmla="*/ 9525 h 285750"/>
                  <a:gd name="connsiteX2" fmla="*/ 9525 w 1143000"/>
                  <a:gd name="connsiteY2" fmla="*/ 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0" h="285750">
                    <a:moveTo>
                      <a:pt x="1143000" y="285750"/>
                    </a:moveTo>
                    <a:lnTo>
                      <a:pt x="0" y="9525"/>
                    </a:lnTo>
                    <a:lnTo>
                      <a:pt x="9525" y="0"/>
                    </a:lnTo>
                  </a:path>
                </a:pathLst>
              </a:custGeom>
              <a:noFill/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任意多边形 96"/>
              <p:cNvSpPr/>
              <p:nvPr/>
            </p:nvSpPr>
            <p:spPr>
              <a:xfrm>
                <a:off x="5239767" y="2195066"/>
                <a:ext cx="1323975" cy="504825"/>
              </a:xfrm>
              <a:custGeom>
                <a:avLst/>
                <a:gdLst>
                  <a:gd name="connsiteX0" fmla="*/ 209550 w 1323975"/>
                  <a:gd name="connsiteY0" fmla="*/ 0 h 504825"/>
                  <a:gd name="connsiteX1" fmla="*/ 0 w 1323975"/>
                  <a:gd name="connsiteY1" fmla="*/ 504825 h 504825"/>
                  <a:gd name="connsiteX2" fmla="*/ 1323975 w 1323975"/>
                  <a:gd name="connsiteY2" fmla="*/ 285750 h 504825"/>
                  <a:gd name="connsiteX3" fmla="*/ 209550 w 1323975"/>
                  <a:gd name="connsiteY3" fmla="*/ 0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3975" h="504825">
                    <a:moveTo>
                      <a:pt x="209550" y="0"/>
                    </a:moveTo>
                    <a:lnTo>
                      <a:pt x="0" y="504825"/>
                    </a:lnTo>
                    <a:lnTo>
                      <a:pt x="1323975" y="285750"/>
                    </a:lnTo>
                    <a:lnTo>
                      <a:pt x="20955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任意多边形 101"/>
              <p:cNvSpPr/>
              <p:nvPr/>
            </p:nvSpPr>
            <p:spPr>
              <a:xfrm>
                <a:off x="4347592" y="2360166"/>
                <a:ext cx="901700" cy="355600"/>
              </a:xfrm>
              <a:custGeom>
                <a:avLst/>
                <a:gdLst>
                  <a:gd name="connsiteX0" fmla="*/ 901700 w 901700"/>
                  <a:gd name="connsiteY0" fmla="*/ 342900 h 355600"/>
                  <a:gd name="connsiteX1" fmla="*/ 0 w 901700"/>
                  <a:gd name="connsiteY1" fmla="*/ 355600 h 355600"/>
                  <a:gd name="connsiteX2" fmla="*/ 698500 w 901700"/>
                  <a:gd name="connsiteY2" fmla="*/ 0 h 355600"/>
                  <a:gd name="connsiteX3" fmla="*/ 901700 w 901700"/>
                  <a:gd name="connsiteY3" fmla="*/ 342900 h 35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700" h="355600">
                    <a:moveTo>
                      <a:pt x="901700" y="342900"/>
                    </a:moveTo>
                    <a:lnTo>
                      <a:pt x="0" y="355600"/>
                    </a:lnTo>
                    <a:lnTo>
                      <a:pt x="698500" y="0"/>
                    </a:lnTo>
                    <a:lnTo>
                      <a:pt x="901700" y="342900"/>
                    </a:lnTo>
                    <a:close/>
                  </a:path>
                </a:pathLst>
              </a:custGeom>
              <a:noFill/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2117759" y="1558524"/>
              <a:ext cx="676275" cy="1382660"/>
              <a:chOff x="2117759" y="1558524"/>
              <a:chExt cx="676275" cy="1382660"/>
            </a:xfrm>
          </p:grpSpPr>
          <p:sp>
            <p:nvSpPr>
              <p:cNvPr id="84" name="任意多边形 83"/>
              <p:cNvSpPr/>
              <p:nvPr/>
            </p:nvSpPr>
            <p:spPr>
              <a:xfrm>
                <a:off x="2120432" y="1558524"/>
                <a:ext cx="660400" cy="762000"/>
              </a:xfrm>
              <a:custGeom>
                <a:avLst/>
                <a:gdLst>
                  <a:gd name="connsiteX0" fmla="*/ 0 w 660400"/>
                  <a:gd name="connsiteY0" fmla="*/ 762000 h 762000"/>
                  <a:gd name="connsiteX1" fmla="*/ 165100 w 660400"/>
                  <a:gd name="connsiteY1" fmla="*/ 0 h 762000"/>
                  <a:gd name="connsiteX2" fmla="*/ 660400 w 660400"/>
                  <a:gd name="connsiteY2" fmla="*/ 25400 h 762000"/>
                  <a:gd name="connsiteX3" fmla="*/ 0 w 660400"/>
                  <a:gd name="connsiteY3" fmla="*/ 76200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400" h="762000">
                    <a:moveTo>
                      <a:pt x="0" y="762000"/>
                    </a:moveTo>
                    <a:lnTo>
                      <a:pt x="165100" y="0"/>
                    </a:lnTo>
                    <a:lnTo>
                      <a:pt x="660400" y="25400"/>
                    </a:lnTo>
                    <a:lnTo>
                      <a:pt x="0" y="762000"/>
                    </a:lnTo>
                    <a:close/>
                  </a:path>
                </a:pathLst>
              </a:custGeom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任意多边形 84"/>
              <p:cNvSpPr/>
              <p:nvPr/>
            </p:nvSpPr>
            <p:spPr>
              <a:xfrm>
                <a:off x="2117759" y="1855334"/>
                <a:ext cx="428625" cy="1085850"/>
              </a:xfrm>
              <a:custGeom>
                <a:avLst/>
                <a:gdLst>
                  <a:gd name="connsiteX0" fmla="*/ 0 w 428625"/>
                  <a:gd name="connsiteY0" fmla="*/ 466725 h 1085850"/>
                  <a:gd name="connsiteX1" fmla="*/ 371475 w 428625"/>
                  <a:gd name="connsiteY1" fmla="*/ 1085850 h 1085850"/>
                  <a:gd name="connsiteX2" fmla="*/ 428625 w 428625"/>
                  <a:gd name="connsiteY2" fmla="*/ 0 h 1085850"/>
                  <a:gd name="connsiteX3" fmla="*/ 0 w 428625"/>
                  <a:gd name="connsiteY3" fmla="*/ 466725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625" h="1085850">
                    <a:moveTo>
                      <a:pt x="0" y="466725"/>
                    </a:moveTo>
                    <a:lnTo>
                      <a:pt x="371475" y="1085850"/>
                    </a:lnTo>
                    <a:lnTo>
                      <a:pt x="428625" y="0"/>
                    </a:lnTo>
                    <a:lnTo>
                      <a:pt x="0" y="466725"/>
                    </a:lnTo>
                    <a:close/>
                  </a:path>
                </a:pathLst>
              </a:custGeom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任意多边形 85"/>
              <p:cNvSpPr/>
              <p:nvPr/>
            </p:nvSpPr>
            <p:spPr>
              <a:xfrm>
                <a:off x="2498759" y="1588634"/>
                <a:ext cx="295275" cy="1352550"/>
              </a:xfrm>
              <a:custGeom>
                <a:avLst/>
                <a:gdLst>
                  <a:gd name="connsiteX0" fmla="*/ 0 w 295275"/>
                  <a:gd name="connsiteY0" fmla="*/ 1352550 h 1352550"/>
                  <a:gd name="connsiteX1" fmla="*/ 295275 w 295275"/>
                  <a:gd name="connsiteY1" fmla="*/ 0 h 1352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275" h="1352550">
                    <a:moveTo>
                      <a:pt x="0" y="1352550"/>
                    </a:moveTo>
                    <a:lnTo>
                      <a:pt x="295275" y="0"/>
                    </a:lnTo>
                  </a:path>
                </a:pathLst>
              </a:custGeom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3327434" y="1026659"/>
              <a:ext cx="904875" cy="1343024"/>
              <a:chOff x="3327434" y="1026659"/>
              <a:chExt cx="904875" cy="1343024"/>
            </a:xfrm>
          </p:grpSpPr>
          <p:sp>
            <p:nvSpPr>
              <p:cNvPr id="89" name="任意多边形 88"/>
              <p:cNvSpPr/>
              <p:nvPr/>
            </p:nvSpPr>
            <p:spPr>
              <a:xfrm>
                <a:off x="3327434" y="1026659"/>
                <a:ext cx="904875" cy="876300"/>
              </a:xfrm>
              <a:custGeom>
                <a:avLst/>
                <a:gdLst>
                  <a:gd name="connsiteX0" fmla="*/ 0 w 904875"/>
                  <a:gd name="connsiteY0" fmla="*/ 0 h 876300"/>
                  <a:gd name="connsiteX1" fmla="*/ 190500 w 904875"/>
                  <a:gd name="connsiteY1" fmla="*/ 609600 h 876300"/>
                  <a:gd name="connsiteX2" fmla="*/ 904875 w 904875"/>
                  <a:gd name="connsiteY2" fmla="*/ 876300 h 876300"/>
                  <a:gd name="connsiteX3" fmla="*/ 0 w 904875"/>
                  <a:gd name="connsiteY3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76300">
                    <a:moveTo>
                      <a:pt x="0" y="0"/>
                    </a:moveTo>
                    <a:lnTo>
                      <a:pt x="190500" y="609600"/>
                    </a:lnTo>
                    <a:lnTo>
                      <a:pt x="904875" y="876300"/>
                    </a:lnTo>
                    <a:lnTo>
                      <a:pt x="0" y="0"/>
                    </a:lnTo>
                    <a:close/>
                  </a:path>
                </a:pathLst>
              </a:custGeom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 89"/>
              <p:cNvSpPr/>
              <p:nvPr/>
            </p:nvSpPr>
            <p:spPr>
              <a:xfrm>
                <a:off x="3370295" y="1636258"/>
                <a:ext cx="428625" cy="733425"/>
              </a:xfrm>
              <a:custGeom>
                <a:avLst/>
                <a:gdLst>
                  <a:gd name="connsiteX0" fmla="*/ 0 w 428625"/>
                  <a:gd name="connsiteY0" fmla="*/ 638175 h 733425"/>
                  <a:gd name="connsiteX1" fmla="*/ 428625 w 428625"/>
                  <a:gd name="connsiteY1" fmla="*/ 733425 h 733425"/>
                  <a:gd name="connsiteX2" fmla="*/ 142875 w 428625"/>
                  <a:gd name="connsiteY2" fmla="*/ 0 h 733425"/>
                  <a:gd name="connsiteX3" fmla="*/ 0 w 428625"/>
                  <a:gd name="connsiteY3" fmla="*/ 63817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625" h="733425">
                    <a:moveTo>
                      <a:pt x="0" y="638175"/>
                    </a:moveTo>
                    <a:lnTo>
                      <a:pt x="428625" y="733425"/>
                    </a:lnTo>
                    <a:lnTo>
                      <a:pt x="142875" y="0"/>
                    </a:lnTo>
                    <a:lnTo>
                      <a:pt x="0" y="638175"/>
                    </a:lnTo>
                    <a:close/>
                  </a:path>
                </a:pathLst>
              </a:custGeom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2289209" y="1026659"/>
              <a:ext cx="1219200" cy="1251721"/>
              <a:chOff x="2289209" y="1026659"/>
              <a:chExt cx="1219200" cy="1251721"/>
            </a:xfrm>
          </p:grpSpPr>
          <p:sp>
            <p:nvSpPr>
              <p:cNvPr id="87" name="任意多边形 86"/>
              <p:cNvSpPr/>
              <p:nvPr/>
            </p:nvSpPr>
            <p:spPr>
              <a:xfrm>
                <a:off x="2289209" y="1026659"/>
                <a:ext cx="1038225" cy="561975"/>
              </a:xfrm>
              <a:custGeom>
                <a:avLst/>
                <a:gdLst>
                  <a:gd name="connsiteX0" fmla="*/ 0 w 1038225"/>
                  <a:gd name="connsiteY0" fmla="*/ 533400 h 561975"/>
                  <a:gd name="connsiteX1" fmla="*/ 1038225 w 1038225"/>
                  <a:gd name="connsiteY1" fmla="*/ 0 h 561975"/>
                  <a:gd name="connsiteX2" fmla="*/ 514350 w 1038225"/>
                  <a:gd name="connsiteY2" fmla="*/ 561975 h 561975"/>
                  <a:gd name="connsiteX3" fmla="*/ 0 w 1038225"/>
                  <a:gd name="connsiteY3" fmla="*/ 5334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225" h="561975">
                    <a:moveTo>
                      <a:pt x="0" y="533400"/>
                    </a:moveTo>
                    <a:lnTo>
                      <a:pt x="1038225" y="0"/>
                    </a:lnTo>
                    <a:lnTo>
                      <a:pt x="514350" y="561975"/>
                    </a:lnTo>
                    <a:lnTo>
                      <a:pt x="0" y="533400"/>
                    </a:lnTo>
                    <a:close/>
                  </a:path>
                </a:pathLst>
              </a:custGeom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任意多边形 87"/>
              <p:cNvSpPr/>
              <p:nvPr/>
            </p:nvSpPr>
            <p:spPr>
              <a:xfrm>
                <a:off x="2784509" y="1598159"/>
                <a:ext cx="723900" cy="666750"/>
              </a:xfrm>
              <a:custGeom>
                <a:avLst/>
                <a:gdLst>
                  <a:gd name="connsiteX0" fmla="*/ 0 w 723900"/>
                  <a:gd name="connsiteY0" fmla="*/ 0 h 666750"/>
                  <a:gd name="connsiteX1" fmla="*/ 590550 w 723900"/>
                  <a:gd name="connsiteY1" fmla="*/ 666750 h 666750"/>
                  <a:gd name="connsiteX2" fmla="*/ 723900 w 723900"/>
                  <a:gd name="connsiteY2" fmla="*/ 38100 h 666750"/>
                  <a:gd name="connsiteX3" fmla="*/ 0 w 723900"/>
                  <a:gd name="connsiteY3" fmla="*/ 0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3900" h="666750">
                    <a:moveTo>
                      <a:pt x="0" y="0"/>
                    </a:moveTo>
                    <a:lnTo>
                      <a:pt x="590550" y="666750"/>
                    </a:lnTo>
                    <a:lnTo>
                      <a:pt x="723900" y="38100"/>
                    </a:lnTo>
                    <a:lnTo>
                      <a:pt x="0" y="0"/>
                    </a:lnTo>
                    <a:close/>
                  </a:path>
                </a:pathLst>
              </a:custGeom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 90"/>
              <p:cNvSpPr/>
              <p:nvPr/>
            </p:nvSpPr>
            <p:spPr>
              <a:xfrm>
                <a:off x="2697480" y="2026920"/>
                <a:ext cx="685800" cy="251460"/>
              </a:xfrm>
              <a:custGeom>
                <a:avLst/>
                <a:gdLst>
                  <a:gd name="connsiteX0" fmla="*/ 685800 w 685800"/>
                  <a:gd name="connsiteY0" fmla="*/ 251460 h 251460"/>
                  <a:gd name="connsiteX1" fmla="*/ 0 w 685800"/>
                  <a:gd name="connsiteY1" fmla="*/ 0 h 251460"/>
                  <a:gd name="connsiteX2" fmla="*/ 7620 w 685800"/>
                  <a:gd name="connsiteY2" fmla="*/ 7620 h 25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5800" h="251460">
                    <a:moveTo>
                      <a:pt x="685800" y="251460"/>
                    </a:moveTo>
                    <a:lnTo>
                      <a:pt x="0" y="0"/>
                    </a:lnTo>
                    <a:lnTo>
                      <a:pt x="7620" y="7620"/>
                    </a:lnTo>
                  </a:path>
                </a:pathLst>
              </a:custGeom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0" y="2486526"/>
            <a:ext cx="1240589" cy="1139324"/>
            <a:chOff x="0" y="2486526"/>
            <a:chExt cx="1240589" cy="1139324"/>
          </a:xfrm>
        </p:grpSpPr>
        <p:sp>
          <p:nvSpPr>
            <p:cNvPr id="13" name="任意多边形 12"/>
            <p:cNvSpPr/>
            <p:nvPr/>
          </p:nvSpPr>
          <p:spPr>
            <a:xfrm>
              <a:off x="0" y="2965450"/>
              <a:ext cx="660400" cy="660400"/>
            </a:xfrm>
            <a:custGeom>
              <a:avLst/>
              <a:gdLst>
                <a:gd name="connsiteX0" fmla="*/ 234950 w 660400"/>
                <a:gd name="connsiteY0" fmla="*/ 660400 h 660400"/>
                <a:gd name="connsiteX1" fmla="*/ 0 w 660400"/>
                <a:gd name="connsiteY1" fmla="*/ 0 h 660400"/>
                <a:gd name="connsiteX2" fmla="*/ 660400 w 660400"/>
                <a:gd name="connsiteY2" fmla="*/ 60325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0400" h="660400">
                  <a:moveTo>
                    <a:pt x="234950" y="660400"/>
                  </a:moveTo>
                  <a:lnTo>
                    <a:pt x="0" y="0"/>
                  </a:lnTo>
                  <a:lnTo>
                    <a:pt x="660400" y="60325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none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234950" y="3568700"/>
              <a:ext cx="425450" cy="57150"/>
            </a:xfrm>
            <a:custGeom>
              <a:avLst/>
              <a:gdLst>
                <a:gd name="connsiteX0" fmla="*/ 0 w 425450"/>
                <a:gd name="connsiteY0" fmla="*/ 57150 h 57150"/>
                <a:gd name="connsiteX1" fmla="*/ 425450 w 425450"/>
                <a:gd name="connsiteY1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450" h="57150">
                  <a:moveTo>
                    <a:pt x="0" y="57150"/>
                  </a:moveTo>
                  <a:lnTo>
                    <a:pt x="425450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0" y="2489200"/>
              <a:ext cx="666750" cy="1079500"/>
            </a:xfrm>
            <a:custGeom>
              <a:avLst/>
              <a:gdLst>
                <a:gd name="connsiteX0" fmla="*/ 0 w 666750"/>
                <a:gd name="connsiteY0" fmla="*/ 482600 h 1079500"/>
                <a:gd name="connsiteX1" fmla="*/ 222250 w 666750"/>
                <a:gd name="connsiteY1" fmla="*/ 0 h 1079500"/>
                <a:gd name="connsiteX2" fmla="*/ 666750 w 666750"/>
                <a:gd name="connsiteY2" fmla="*/ 107950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0" h="1079500">
                  <a:moveTo>
                    <a:pt x="0" y="482600"/>
                  </a:moveTo>
                  <a:lnTo>
                    <a:pt x="222250" y="0"/>
                  </a:lnTo>
                  <a:lnTo>
                    <a:pt x="666750" y="107950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68421" y="2705768"/>
              <a:ext cx="572168" cy="860927"/>
            </a:xfrm>
            <a:custGeom>
              <a:avLst/>
              <a:gdLst>
                <a:gd name="connsiteX0" fmla="*/ 508000 w 572168"/>
                <a:gd name="connsiteY0" fmla="*/ 550779 h 860927"/>
                <a:gd name="connsiteX1" fmla="*/ 0 w 572168"/>
                <a:gd name="connsiteY1" fmla="*/ 860927 h 860927"/>
                <a:gd name="connsiteX2" fmla="*/ 572168 w 572168"/>
                <a:gd name="connsiteY2" fmla="*/ 0 h 86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2168" h="860927">
                  <a:moveTo>
                    <a:pt x="508000" y="550779"/>
                  </a:moveTo>
                  <a:lnTo>
                    <a:pt x="0" y="860927"/>
                  </a:lnTo>
                  <a:lnTo>
                    <a:pt x="572168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none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224589" y="2486526"/>
              <a:ext cx="470569" cy="1074821"/>
            </a:xfrm>
            <a:custGeom>
              <a:avLst/>
              <a:gdLst>
                <a:gd name="connsiteX0" fmla="*/ 0 w 470569"/>
                <a:gd name="connsiteY0" fmla="*/ 0 h 1074821"/>
                <a:gd name="connsiteX1" fmla="*/ 470569 w 470569"/>
                <a:gd name="connsiteY1" fmla="*/ 566821 h 1074821"/>
                <a:gd name="connsiteX2" fmla="*/ 443832 w 470569"/>
                <a:gd name="connsiteY2" fmla="*/ 1074821 h 107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569" h="1074821">
                  <a:moveTo>
                    <a:pt x="0" y="0"/>
                  </a:moveTo>
                  <a:lnTo>
                    <a:pt x="470569" y="566821"/>
                  </a:lnTo>
                  <a:lnTo>
                    <a:pt x="443832" y="1074821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4950" y="3257550"/>
            <a:ext cx="2245360" cy="1154430"/>
            <a:chOff x="234950" y="3257550"/>
            <a:chExt cx="2245360" cy="1154430"/>
          </a:xfrm>
        </p:grpSpPr>
        <p:sp>
          <p:nvSpPr>
            <p:cNvPr id="10" name="任意多边形 9"/>
            <p:cNvSpPr/>
            <p:nvPr/>
          </p:nvSpPr>
          <p:spPr>
            <a:xfrm>
              <a:off x="234950" y="3562350"/>
              <a:ext cx="1054100" cy="660400"/>
            </a:xfrm>
            <a:custGeom>
              <a:avLst/>
              <a:gdLst>
                <a:gd name="connsiteX0" fmla="*/ 0 w 1054100"/>
                <a:gd name="connsiteY0" fmla="*/ 63500 h 660400"/>
                <a:gd name="connsiteX1" fmla="*/ 1054100 w 1054100"/>
                <a:gd name="connsiteY1" fmla="*/ 660400 h 660400"/>
                <a:gd name="connsiteX2" fmla="*/ 412750 w 1054100"/>
                <a:gd name="connsiteY2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100" h="660400">
                  <a:moveTo>
                    <a:pt x="0" y="63500"/>
                  </a:moveTo>
                  <a:lnTo>
                    <a:pt x="1054100" y="660400"/>
                  </a:lnTo>
                  <a:lnTo>
                    <a:pt x="412750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1174750" y="3257550"/>
              <a:ext cx="800100" cy="1149350"/>
            </a:xfrm>
            <a:custGeom>
              <a:avLst/>
              <a:gdLst>
                <a:gd name="connsiteX0" fmla="*/ 800100 w 800100"/>
                <a:gd name="connsiteY0" fmla="*/ 1149350 h 1149350"/>
                <a:gd name="connsiteX1" fmla="*/ 95250 w 800100"/>
                <a:gd name="connsiteY1" fmla="*/ 958850 h 1149350"/>
                <a:gd name="connsiteX2" fmla="*/ 0 w 800100"/>
                <a:gd name="connsiteY2" fmla="*/ 0 h 114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0100" h="1149350">
                  <a:moveTo>
                    <a:pt x="800100" y="1149350"/>
                  </a:moveTo>
                  <a:lnTo>
                    <a:pt x="95250" y="958850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1177290" y="3257550"/>
              <a:ext cx="811530" cy="1154430"/>
            </a:xfrm>
            <a:custGeom>
              <a:avLst/>
              <a:gdLst>
                <a:gd name="connsiteX0" fmla="*/ 0 w 811530"/>
                <a:gd name="connsiteY0" fmla="*/ 0 h 1154430"/>
                <a:gd name="connsiteX1" fmla="*/ 811530 w 811530"/>
                <a:gd name="connsiteY1" fmla="*/ 1154430 h 1154430"/>
                <a:gd name="connsiteX2" fmla="*/ 765810 w 811530"/>
                <a:gd name="connsiteY2" fmla="*/ 21717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1530" h="1154430">
                  <a:moveTo>
                    <a:pt x="0" y="0"/>
                  </a:moveTo>
                  <a:lnTo>
                    <a:pt x="811530" y="1154430"/>
                  </a:lnTo>
                  <a:lnTo>
                    <a:pt x="765810" y="21717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1954530" y="3474720"/>
              <a:ext cx="525780" cy="594360"/>
            </a:xfrm>
            <a:custGeom>
              <a:avLst/>
              <a:gdLst>
                <a:gd name="connsiteX0" fmla="*/ 0 w 525780"/>
                <a:gd name="connsiteY0" fmla="*/ 0 h 594360"/>
                <a:gd name="connsiteX1" fmla="*/ 525780 w 525780"/>
                <a:gd name="connsiteY1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5780" h="594360">
                  <a:moveTo>
                    <a:pt x="0" y="0"/>
                  </a:moveTo>
                  <a:lnTo>
                    <a:pt x="525780" y="59436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1988820" y="4069080"/>
              <a:ext cx="491490" cy="342900"/>
            </a:xfrm>
            <a:custGeom>
              <a:avLst/>
              <a:gdLst>
                <a:gd name="connsiteX0" fmla="*/ 491490 w 491490"/>
                <a:gd name="connsiteY0" fmla="*/ 0 h 342900"/>
                <a:gd name="connsiteX1" fmla="*/ 0 w 491490"/>
                <a:gd name="connsiteY1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490" h="342900">
                  <a:moveTo>
                    <a:pt x="491490" y="0"/>
                  </a:moveTo>
                  <a:lnTo>
                    <a:pt x="0" y="34290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960120"/>
            <a:ext cx="1240589" cy="2082533"/>
            <a:chOff x="0" y="960120"/>
            <a:chExt cx="1240589" cy="2082533"/>
          </a:xfrm>
        </p:grpSpPr>
        <p:sp>
          <p:nvSpPr>
            <p:cNvPr id="19" name="任意多边形 18"/>
            <p:cNvSpPr/>
            <p:nvPr/>
          </p:nvSpPr>
          <p:spPr>
            <a:xfrm>
              <a:off x="229937" y="2486526"/>
              <a:ext cx="1010652" cy="556127"/>
            </a:xfrm>
            <a:custGeom>
              <a:avLst/>
              <a:gdLst>
                <a:gd name="connsiteX0" fmla="*/ 465221 w 1010652"/>
                <a:gd name="connsiteY0" fmla="*/ 556127 h 556127"/>
                <a:gd name="connsiteX1" fmla="*/ 1010652 w 1010652"/>
                <a:gd name="connsiteY1" fmla="*/ 224590 h 556127"/>
                <a:gd name="connsiteX2" fmla="*/ 0 w 1010652"/>
                <a:gd name="connsiteY2" fmla="*/ 0 h 55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0652" h="556127">
                  <a:moveTo>
                    <a:pt x="465221" y="556127"/>
                  </a:moveTo>
                  <a:lnTo>
                    <a:pt x="1010652" y="224590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0" y="1691640"/>
              <a:ext cx="560070" cy="800100"/>
            </a:xfrm>
            <a:custGeom>
              <a:avLst/>
              <a:gdLst>
                <a:gd name="connsiteX0" fmla="*/ 228600 w 560070"/>
                <a:gd name="connsiteY0" fmla="*/ 800100 h 800100"/>
                <a:gd name="connsiteX1" fmla="*/ 0 w 560070"/>
                <a:gd name="connsiteY1" fmla="*/ 0 h 800100"/>
                <a:gd name="connsiteX2" fmla="*/ 560070 w 560070"/>
                <a:gd name="connsiteY2" fmla="*/ 52578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0070" h="800100">
                  <a:moveTo>
                    <a:pt x="228600" y="800100"/>
                  </a:moveTo>
                  <a:lnTo>
                    <a:pt x="0" y="0"/>
                  </a:lnTo>
                  <a:lnTo>
                    <a:pt x="560070" y="52578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236220" y="2217420"/>
              <a:ext cx="327660" cy="266700"/>
            </a:xfrm>
            <a:custGeom>
              <a:avLst/>
              <a:gdLst>
                <a:gd name="connsiteX0" fmla="*/ 327660 w 327660"/>
                <a:gd name="connsiteY0" fmla="*/ 0 h 266700"/>
                <a:gd name="connsiteX1" fmla="*/ 0 w 327660"/>
                <a:gd name="connsiteY1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7660" h="266700">
                  <a:moveTo>
                    <a:pt x="327660" y="0"/>
                  </a:moveTo>
                  <a:lnTo>
                    <a:pt x="0" y="26670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0" y="960120"/>
              <a:ext cx="563880" cy="1264920"/>
            </a:xfrm>
            <a:custGeom>
              <a:avLst/>
              <a:gdLst>
                <a:gd name="connsiteX0" fmla="*/ 0 w 563880"/>
                <a:gd name="connsiteY0" fmla="*/ 731520 h 1264920"/>
                <a:gd name="connsiteX1" fmla="*/ 7620 w 563880"/>
                <a:gd name="connsiteY1" fmla="*/ 0 h 1264920"/>
                <a:gd name="connsiteX2" fmla="*/ 563880 w 563880"/>
                <a:gd name="connsiteY2" fmla="*/ 1264920 h 12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3880" h="1264920">
                  <a:moveTo>
                    <a:pt x="0" y="731520"/>
                  </a:moveTo>
                  <a:lnTo>
                    <a:pt x="7620" y="0"/>
                  </a:lnTo>
                  <a:lnTo>
                    <a:pt x="563880" y="126492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任意多边形 32"/>
          <p:cNvSpPr/>
          <p:nvPr/>
        </p:nvSpPr>
        <p:spPr>
          <a:xfrm>
            <a:off x="1181100" y="2705100"/>
            <a:ext cx="762000" cy="762000"/>
          </a:xfrm>
          <a:custGeom>
            <a:avLst/>
            <a:gdLst>
              <a:gd name="connsiteX0" fmla="*/ 57150 w 762000"/>
              <a:gd name="connsiteY0" fmla="*/ 0 h 762000"/>
              <a:gd name="connsiteX1" fmla="*/ 0 w 762000"/>
              <a:gd name="connsiteY1" fmla="*/ 542925 h 762000"/>
              <a:gd name="connsiteX2" fmla="*/ 762000 w 762000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762000">
                <a:moveTo>
                  <a:pt x="57150" y="0"/>
                </a:moveTo>
                <a:lnTo>
                  <a:pt x="0" y="542925"/>
                </a:lnTo>
                <a:lnTo>
                  <a:pt x="762000" y="762000"/>
                </a:lnTo>
              </a:path>
            </a:pathLst>
          </a:custGeom>
          <a:ln w="15875">
            <a:solidFill>
              <a:schemeClr val="bg1">
                <a:alpha val="9000"/>
              </a:schemeClr>
            </a:solidFill>
            <a:headEnd type="oval" w="sm" len="med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0" y="3632200"/>
            <a:ext cx="4749800" cy="1511968"/>
            <a:chOff x="0" y="3632200"/>
            <a:chExt cx="4749800" cy="1511968"/>
          </a:xfrm>
        </p:grpSpPr>
        <p:sp>
          <p:nvSpPr>
            <p:cNvPr id="2" name="任意多边形 1"/>
            <p:cNvSpPr/>
            <p:nvPr/>
          </p:nvSpPr>
          <p:spPr>
            <a:xfrm>
              <a:off x="0" y="4560570"/>
              <a:ext cx="697230" cy="571500"/>
            </a:xfrm>
            <a:custGeom>
              <a:avLst/>
              <a:gdLst>
                <a:gd name="connsiteX0" fmla="*/ 0 w 697230"/>
                <a:gd name="connsiteY0" fmla="*/ 0 h 571500"/>
                <a:gd name="connsiteX1" fmla="*/ 697230 w 697230"/>
                <a:gd name="connsiteY1" fmla="*/ 285750 h 571500"/>
                <a:gd name="connsiteX2" fmla="*/ 0 w 697230"/>
                <a:gd name="connsiteY2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230" h="571500">
                  <a:moveTo>
                    <a:pt x="0" y="0"/>
                  </a:moveTo>
                  <a:lnTo>
                    <a:pt x="697230" y="285750"/>
                  </a:lnTo>
                  <a:lnTo>
                    <a:pt x="0" y="57150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92150" y="4845050"/>
              <a:ext cx="1219200" cy="298450"/>
            </a:xfrm>
            <a:custGeom>
              <a:avLst/>
              <a:gdLst>
                <a:gd name="connsiteX0" fmla="*/ 0 w 1219200"/>
                <a:gd name="connsiteY0" fmla="*/ 0 h 298450"/>
                <a:gd name="connsiteX1" fmla="*/ 1219200 w 1219200"/>
                <a:gd name="connsiteY1" fmla="*/ 298450 h 29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9200" h="298450">
                  <a:moveTo>
                    <a:pt x="0" y="0"/>
                  </a:moveTo>
                  <a:lnTo>
                    <a:pt x="1219200" y="29845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0" y="4216400"/>
              <a:ext cx="704850" cy="628650"/>
            </a:xfrm>
            <a:custGeom>
              <a:avLst/>
              <a:gdLst>
                <a:gd name="connsiteX0" fmla="*/ 0 w 704850"/>
                <a:gd name="connsiteY0" fmla="*/ 0 h 628650"/>
                <a:gd name="connsiteX1" fmla="*/ 704850 w 704850"/>
                <a:gd name="connsiteY1" fmla="*/ 62865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4850" h="628650">
                  <a:moveTo>
                    <a:pt x="0" y="0"/>
                  </a:moveTo>
                  <a:lnTo>
                    <a:pt x="704850" y="62865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6350" y="3632200"/>
              <a:ext cx="692150" cy="1212850"/>
            </a:xfrm>
            <a:custGeom>
              <a:avLst/>
              <a:gdLst>
                <a:gd name="connsiteX0" fmla="*/ 0 w 692150"/>
                <a:gd name="connsiteY0" fmla="*/ 571500 h 1212850"/>
                <a:gd name="connsiteX1" fmla="*/ 228600 w 692150"/>
                <a:gd name="connsiteY1" fmla="*/ 0 h 1212850"/>
                <a:gd name="connsiteX2" fmla="*/ 692150 w 692150"/>
                <a:gd name="connsiteY2" fmla="*/ 1212850 h 1212850"/>
                <a:gd name="connsiteX3" fmla="*/ 692150 w 692150"/>
                <a:gd name="connsiteY3" fmla="*/ 1200150 h 121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150" h="1212850">
                  <a:moveTo>
                    <a:pt x="0" y="571500"/>
                  </a:moveTo>
                  <a:lnTo>
                    <a:pt x="228600" y="0"/>
                  </a:lnTo>
                  <a:lnTo>
                    <a:pt x="692150" y="1212850"/>
                  </a:lnTo>
                  <a:lnTo>
                    <a:pt x="692150" y="120015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98500" y="4210050"/>
              <a:ext cx="1276350" cy="635000"/>
            </a:xfrm>
            <a:custGeom>
              <a:avLst/>
              <a:gdLst>
                <a:gd name="connsiteX0" fmla="*/ 584200 w 1276350"/>
                <a:gd name="connsiteY0" fmla="*/ 0 h 635000"/>
                <a:gd name="connsiteX1" fmla="*/ 0 w 1276350"/>
                <a:gd name="connsiteY1" fmla="*/ 635000 h 635000"/>
                <a:gd name="connsiteX2" fmla="*/ 1276350 w 1276350"/>
                <a:gd name="connsiteY2" fmla="*/ 2032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6350" h="635000">
                  <a:moveTo>
                    <a:pt x="584200" y="0"/>
                  </a:moveTo>
                  <a:lnTo>
                    <a:pt x="0" y="635000"/>
                  </a:lnTo>
                  <a:lnTo>
                    <a:pt x="1276350" y="20320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1919705" y="4411579"/>
              <a:ext cx="379663" cy="732589"/>
            </a:xfrm>
            <a:custGeom>
              <a:avLst/>
              <a:gdLst>
                <a:gd name="connsiteX0" fmla="*/ 379663 w 379663"/>
                <a:gd name="connsiteY0" fmla="*/ 727242 h 732589"/>
                <a:gd name="connsiteX1" fmla="*/ 58821 w 379663"/>
                <a:gd name="connsiteY1" fmla="*/ 0 h 732589"/>
                <a:gd name="connsiteX2" fmla="*/ 0 w 379663"/>
                <a:gd name="connsiteY2" fmla="*/ 732589 h 73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663" h="732589">
                  <a:moveTo>
                    <a:pt x="379663" y="727242"/>
                  </a:moveTo>
                  <a:lnTo>
                    <a:pt x="58821" y="0"/>
                  </a:lnTo>
                  <a:lnTo>
                    <a:pt x="0" y="732589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685800" y="3878580"/>
              <a:ext cx="15240" cy="960120"/>
            </a:xfrm>
            <a:custGeom>
              <a:avLst/>
              <a:gdLst>
                <a:gd name="connsiteX0" fmla="*/ 15240 w 15240"/>
                <a:gd name="connsiteY0" fmla="*/ 960120 h 960120"/>
                <a:gd name="connsiteX1" fmla="*/ 0 w 15240"/>
                <a:gd name="connsiteY1" fmla="*/ 0 h 96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" h="960120">
                  <a:moveTo>
                    <a:pt x="15240" y="960120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1988820" y="4411980"/>
              <a:ext cx="1703070" cy="731520"/>
            </a:xfrm>
            <a:custGeom>
              <a:avLst/>
              <a:gdLst>
                <a:gd name="connsiteX0" fmla="*/ 0 w 1703070"/>
                <a:gd name="connsiteY0" fmla="*/ 0 h 731520"/>
                <a:gd name="connsiteX1" fmla="*/ 1703070 w 1703070"/>
                <a:gd name="connsiteY1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070" h="731520">
                  <a:moveTo>
                    <a:pt x="0" y="0"/>
                  </a:moveTo>
                  <a:lnTo>
                    <a:pt x="1703070" y="73152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988820" y="4411980"/>
              <a:ext cx="1714500" cy="731520"/>
            </a:xfrm>
            <a:custGeom>
              <a:avLst/>
              <a:gdLst>
                <a:gd name="connsiteX0" fmla="*/ 1714500 w 1714500"/>
                <a:gd name="connsiteY0" fmla="*/ 731520 h 731520"/>
                <a:gd name="connsiteX1" fmla="*/ 1291590 w 1714500"/>
                <a:gd name="connsiteY1" fmla="*/ 80010 h 731520"/>
                <a:gd name="connsiteX2" fmla="*/ 0 w 1714500"/>
                <a:gd name="connsiteY2" fmla="*/ 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0" h="731520">
                  <a:moveTo>
                    <a:pt x="1714500" y="731520"/>
                  </a:moveTo>
                  <a:lnTo>
                    <a:pt x="1291590" y="80010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3302000" y="4470400"/>
              <a:ext cx="1447800" cy="279400"/>
            </a:xfrm>
            <a:custGeom>
              <a:avLst/>
              <a:gdLst>
                <a:gd name="connsiteX0" fmla="*/ 0 w 1447800"/>
                <a:gd name="connsiteY0" fmla="*/ 0 h 279400"/>
                <a:gd name="connsiteX1" fmla="*/ 1447800 w 1447800"/>
                <a:gd name="connsiteY1" fmla="*/ 27940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7800" h="279400">
                  <a:moveTo>
                    <a:pt x="0" y="0"/>
                  </a:moveTo>
                  <a:lnTo>
                    <a:pt x="1447800" y="27940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3708400" y="4762500"/>
              <a:ext cx="1041400" cy="381000"/>
            </a:xfrm>
            <a:custGeom>
              <a:avLst/>
              <a:gdLst>
                <a:gd name="connsiteX0" fmla="*/ 0 w 1041400"/>
                <a:gd name="connsiteY0" fmla="*/ 381000 h 381000"/>
                <a:gd name="connsiteX1" fmla="*/ 1041400 w 1041400"/>
                <a:gd name="connsiteY1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1400" h="381000">
                  <a:moveTo>
                    <a:pt x="0" y="381000"/>
                  </a:moveTo>
                  <a:lnTo>
                    <a:pt x="1041400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213600" y="4078514"/>
            <a:ext cx="1930400" cy="1059543"/>
            <a:chOff x="7213600" y="4078514"/>
            <a:chExt cx="1930400" cy="1059543"/>
          </a:xfrm>
        </p:grpSpPr>
        <p:sp>
          <p:nvSpPr>
            <p:cNvPr id="37" name="任意多边形 36"/>
            <p:cNvSpPr/>
            <p:nvPr/>
          </p:nvSpPr>
          <p:spPr>
            <a:xfrm>
              <a:off x="8316686" y="4194629"/>
              <a:ext cx="827314" cy="943428"/>
            </a:xfrm>
            <a:custGeom>
              <a:avLst/>
              <a:gdLst>
                <a:gd name="connsiteX0" fmla="*/ 0 w 827314"/>
                <a:gd name="connsiteY0" fmla="*/ 943428 h 943428"/>
                <a:gd name="connsiteX1" fmla="*/ 827314 w 827314"/>
                <a:gd name="connsiteY1" fmla="*/ 0 h 9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314" h="943428">
                  <a:moveTo>
                    <a:pt x="0" y="943428"/>
                  </a:moveTo>
                  <a:lnTo>
                    <a:pt x="827314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7692571" y="4180114"/>
              <a:ext cx="1451429" cy="957943"/>
            </a:xfrm>
            <a:custGeom>
              <a:avLst/>
              <a:gdLst>
                <a:gd name="connsiteX0" fmla="*/ 624115 w 1451429"/>
                <a:gd name="connsiteY0" fmla="*/ 957943 h 957943"/>
                <a:gd name="connsiteX1" fmla="*/ 0 w 1451429"/>
                <a:gd name="connsiteY1" fmla="*/ 391886 h 957943"/>
                <a:gd name="connsiteX2" fmla="*/ 1451429 w 1451429"/>
                <a:gd name="connsiteY2" fmla="*/ 0 h 95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29" h="957943">
                  <a:moveTo>
                    <a:pt x="624115" y="957943"/>
                  </a:moveTo>
                  <a:lnTo>
                    <a:pt x="0" y="391886"/>
                  </a:lnTo>
                  <a:lnTo>
                    <a:pt x="1451429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7213600" y="4078514"/>
              <a:ext cx="203200" cy="1059543"/>
            </a:xfrm>
            <a:custGeom>
              <a:avLst/>
              <a:gdLst>
                <a:gd name="connsiteX0" fmla="*/ 0 w 203200"/>
                <a:gd name="connsiteY0" fmla="*/ 0 h 1059543"/>
                <a:gd name="connsiteX1" fmla="*/ 203200 w 203200"/>
                <a:gd name="connsiteY1" fmla="*/ 1059543 h 1059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200" h="1059543">
                  <a:moveTo>
                    <a:pt x="0" y="0"/>
                  </a:moveTo>
                  <a:lnTo>
                    <a:pt x="203200" y="1059543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473371" y="3222171"/>
            <a:ext cx="2670629" cy="1349829"/>
            <a:chOff x="6473371" y="3222171"/>
            <a:chExt cx="2670629" cy="1349829"/>
          </a:xfrm>
        </p:grpSpPr>
        <p:sp>
          <p:nvSpPr>
            <p:cNvPr id="39" name="任意多边形 38"/>
            <p:cNvSpPr/>
            <p:nvPr/>
          </p:nvSpPr>
          <p:spPr>
            <a:xfrm>
              <a:off x="7213600" y="3236686"/>
              <a:ext cx="493486" cy="1335314"/>
            </a:xfrm>
            <a:custGeom>
              <a:avLst/>
              <a:gdLst>
                <a:gd name="connsiteX0" fmla="*/ 493486 w 493486"/>
                <a:gd name="connsiteY0" fmla="*/ 1335314 h 1335314"/>
                <a:gd name="connsiteX1" fmla="*/ 0 w 493486"/>
                <a:gd name="connsiteY1" fmla="*/ 856343 h 1335314"/>
                <a:gd name="connsiteX2" fmla="*/ 217714 w 493486"/>
                <a:gd name="connsiteY2" fmla="*/ 0 h 133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486" h="1335314">
                  <a:moveTo>
                    <a:pt x="493486" y="1335314"/>
                  </a:moveTo>
                  <a:lnTo>
                    <a:pt x="0" y="856343"/>
                  </a:lnTo>
                  <a:lnTo>
                    <a:pt x="217714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8128000" y="3222171"/>
              <a:ext cx="1001486" cy="957943"/>
            </a:xfrm>
            <a:custGeom>
              <a:avLst/>
              <a:gdLst>
                <a:gd name="connsiteX0" fmla="*/ 0 w 1001486"/>
                <a:gd name="connsiteY0" fmla="*/ 522515 h 957943"/>
                <a:gd name="connsiteX1" fmla="*/ 1001486 w 1001486"/>
                <a:gd name="connsiteY1" fmla="*/ 957943 h 957943"/>
                <a:gd name="connsiteX2" fmla="*/ 1001486 w 1001486"/>
                <a:gd name="connsiteY2" fmla="*/ 0 h 95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1486" h="957943">
                  <a:moveTo>
                    <a:pt x="0" y="522515"/>
                  </a:moveTo>
                  <a:lnTo>
                    <a:pt x="1001486" y="957943"/>
                  </a:lnTo>
                  <a:lnTo>
                    <a:pt x="1001486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7431314" y="3236686"/>
              <a:ext cx="725715" cy="1320800"/>
            </a:xfrm>
            <a:custGeom>
              <a:avLst/>
              <a:gdLst>
                <a:gd name="connsiteX0" fmla="*/ 0 w 725715"/>
                <a:gd name="connsiteY0" fmla="*/ 0 h 1320800"/>
                <a:gd name="connsiteX1" fmla="*/ 290286 w 725715"/>
                <a:gd name="connsiteY1" fmla="*/ 1320800 h 1320800"/>
                <a:gd name="connsiteX2" fmla="*/ 725715 w 725715"/>
                <a:gd name="connsiteY2" fmla="*/ 50800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15" h="1320800">
                  <a:moveTo>
                    <a:pt x="0" y="0"/>
                  </a:moveTo>
                  <a:lnTo>
                    <a:pt x="290286" y="1320800"/>
                  </a:lnTo>
                  <a:lnTo>
                    <a:pt x="725715" y="50800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7431314" y="3222171"/>
              <a:ext cx="1712686" cy="537029"/>
            </a:xfrm>
            <a:custGeom>
              <a:avLst/>
              <a:gdLst>
                <a:gd name="connsiteX0" fmla="*/ 0 w 1712686"/>
                <a:gd name="connsiteY0" fmla="*/ 0 h 537029"/>
                <a:gd name="connsiteX1" fmla="*/ 711200 w 1712686"/>
                <a:gd name="connsiteY1" fmla="*/ 537029 h 537029"/>
                <a:gd name="connsiteX2" fmla="*/ 1712686 w 1712686"/>
                <a:gd name="connsiteY2" fmla="*/ 0 h 53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2686" h="537029">
                  <a:moveTo>
                    <a:pt x="0" y="0"/>
                  </a:moveTo>
                  <a:lnTo>
                    <a:pt x="711200" y="537029"/>
                  </a:lnTo>
                  <a:lnTo>
                    <a:pt x="1712686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6473371" y="3236686"/>
              <a:ext cx="957943" cy="841828"/>
            </a:xfrm>
            <a:custGeom>
              <a:avLst/>
              <a:gdLst>
                <a:gd name="connsiteX0" fmla="*/ 740229 w 957943"/>
                <a:gd name="connsiteY0" fmla="*/ 841828 h 841828"/>
                <a:gd name="connsiteX1" fmla="*/ 0 w 957943"/>
                <a:gd name="connsiteY1" fmla="*/ 580571 h 841828"/>
                <a:gd name="connsiteX2" fmla="*/ 957943 w 957943"/>
                <a:gd name="connsiteY2" fmla="*/ 0 h 84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7943" h="841828">
                  <a:moveTo>
                    <a:pt x="740229" y="841828"/>
                  </a:moveTo>
                  <a:lnTo>
                    <a:pt x="0" y="580571"/>
                  </a:lnTo>
                  <a:lnTo>
                    <a:pt x="957943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502400" y="1685581"/>
            <a:ext cx="2641600" cy="2124419"/>
            <a:chOff x="6502400" y="1685581"/>
            <a:chExt cx="2641600" cy="2124419"/>
          </a:xfrm>
        </p:grpSpPr>
        <p:sp>
          <p:nvSpPr>
            <p:cNvPr id="45" name="任意多边形 44"/>
            <p:cNvSpPr/>
            <p:nvPr/>
          </p:nvSpPr>
          <p:spPr>
            <a:xfrm>
              <a:off x="7431314" y="2423886"/>
              <a:ext cx="725715" cy="1335314"/>
            </a:xfrm>
            <a:custGeom>
              <a:avLst/>
              <a:gdLst>
                <a:gd name="connsiteX0" fmla="*/ 0 w 725715"/>
                <a:gd name="connsiteY0" fmla="*/ 812800 h 1335314"/>
                <a:gd name="connsiteX1" fmla="*/ 232229 w 725715"/>
                <a:gd name="connsiteY1" fmla="*/ 0 h 1335314"/>
                <a:gd name="connsiteX2" fmla="*/ 725715 w 725715"/>
                <a:gd name="connsiteY2" fmla="*/ 1335314 h 133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15" h="1335314">
                  <a:moveTo>
                    <a:pt x="0" y="812800"/>
                  </a:moveTo>
                  <a:lnTo>
                    <a:pt x="232229" y="0"/>
                  </a:lnTo>
                  <a:lnTo>
                    <a:pt x="725715" y="1335314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7678057" y="2017486"/>
              <a:ext cx="493486" cy="1741714"/>
            </a:xfrm>
            <a:custGeom>
              <a:avLst/>
              <a:gdLst>
                <a:gd name="connsiteX0" fmla="*/ 0 w 493486"/>
                <a:gd name="connsiteY0" fmla="*/ 420914 h 1741714"/>
                <a:gd name="connsiteX1" fmla="*/ 493486 w 493486"/>
                <a:gd name="connsiteY1" fmla="*/ 0 h 1741714"/>
                <a:gd name="connsiteX2" fmla="*/ 478972 w 493486"/>
                <a:gd name="connsiteY2" fmla="*/ 1741714 h 174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486" h="1741714">
                  <a:moveTo>
                    <a:pt x="0" y="420914"/>
                  </a:moveTo>
                  <a:lnTo>
                    <a:pt x="493486" y="0"/>
                  </a:lnTo>
                  <a:lnTo>
                    <a:pt x="478972" y="1741714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8157029" y="2002971"/>
              <a:ext cx="769257" cy="1756229"/>
            </a:xfrm>
            <a:custGeom>
              <a:avLst/>
              <a:gdLst>
                <a:gd name="connsiteX0" fmla="*/ 29028 w 769257"/>
                <a:gd name="connsiteY0" fmla="*/ 0 h 1756229"/>
                <a:gd name="connsiteX1" fmla="*/ 769257 w 769257"/>
                <a:gd name="connsiteY1" fmla="*/ 261258 h 1756229"/>
                <a:gd name="connsiteX2" fmla="*/ 0 w 769257"/>
                <a:gd name="connsiteY2" fmla="*/ 1756229 h 175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257" h="1756229">
                  <a:moveTo>
                    <a:pt x="29028" y="0"/>
                  </a:moveTo>
                  <a:lnTo>
                    <a:pt x="769257" y="261258"/>
                  </a:lnTo>
                  <a:lnTo>
                    <a:pt x="0" y="1756229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8940800" y="2246489"/>
              <a:ext cx="203200" cy="970844"/>
            </a:xfrm>
            <a:custGeom>
              <a:avLst/>
              <a:gdLst>
                <a:gd name="connsiteX0" fmla="*/ 0 w 203200"/>
                <a:gd name="connsiteY0" fmla="*/ 0 h 970844"/>
                <a:gd name="connsiteX1" fmla="*/ 203200 w 203200"/>
                <a:gd name="connsiteY1" fmla="*/ 970844 h 97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200" h="970844">
                  <a:moveTo>
                    <a:pt x="0" y="0"/>
                  </a:moveTo>
                  <a:lnTo>
                    <a:pt x="203200" y="970844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6502400" y="2387600"/>
              <a:ext cx="939800" cy="1422400"/>
            </a:xfrm>
            <a:custGeom>
              <a:avLst/>
              <a:gdLst>
                <a:gd name="connsiteX0" fmla="*/ 0 w 939800"/>
                <a:gd name="connsiteY0" fmla="*/ 1422400 h 1422400"/>
                <a:gd name="connsiteX1" fmla="*/ 393700 w 939800"/>
                <a:gd name="connsiteY1" fmla="*/ 0 h 1422400"/>
                <a:gd name="connsiteX2" fmla="*/ 939800 w 939800"/>
                <a:gd name="connsiteY2" fmla="*/ 838200 h 14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9800" h="1422400">
                  <a:moveTo>
                    <a:pt x="0" y="1422400"/>
                  </a:moveTo>
                  <a:lnTo>
                    <a:pt x="393700" y="0"/>
                  </a:lnTo>
                  <a:lnTo>
                    <a:pt x="939800" y="83820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6896559" y="1696598"/>
              <a:ext cx="936434" cy="738130"/>
            </a:xfrm>
            <a:custGeom>
              <a:avLst/>
              <a:gdLst>
                <a:gd name="connsiteX0" fmla="*/ 0 w 936434"/>
                <a:gd name="connsiteY0" fmla="*/ 705079 h 738130"/>
                <a:gd name="connsiteX1" fmla="*/ 793214 w 936434"/>
                <a:gd name="connsiteY1" fmla="*/ 738130 h 738130"/>
                <a:gd name="connsiteX2" fmla="*/ 936434 w 936434"/>
                <a:gd name="connsiteY2" fmla="*/ 0 h 73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6434" h="738130">
                  <a:moveTo>
                    <a:pt x="0" y="705079"/>
                  </a:moveTo>
                  <a:lnTo>
                    <a:pt x="793214" y="738130"/>
                  </a:lnTo>
                  <a:lnTo>
                    <a:pt x="936434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6907576" y="1685581"/>
              <a:ext cx="925417" cy="716096"/>
            </a:xfrm>
            <a:custGeom>
              <a:avLst/>
              <a:gdLst>
                <a:gd name="connsiteX0" fmla="*/ 925417 w 925417"/>
                <a:gd name="connsiteY0" fmla="*/ 0 h 716096"/>
                <a:gd name="connsiteX1" fmla="*/ 0 w 925417"/>
                <a:gd name="connsiteY1" fmla="*/ 716096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5417" h="716096">
                  <a:moveTo>
                    <a:pt x="925417" y="0"/>
                  </a:moveTo>
                  <a:lnTo>
                    <a:pt x="0" y="716096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7834489" y="1693333"/>
              <a:ext cx="372533" cy="293511"/>
            </a:xfrm>
            <a:custGeom>
              <a:avLst/>
              <a:gdLst>
                <a:gd name="connsiteX0" fmla="*/ 0 w 372533"/>
                <a:gd name="connsiteY0" fmla="*/ 0 h 293511"/>
                <a:gd name="connsiteX1" fmla="*/ 372533 w 372533"/>
                <a:gd name="connsiteY1" fmla="*/ 293511 h 2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2533" h="293511">
                  <a:moveTo>
                    <a:pt x="0" y="0"/>
                  </a:moveTo>
                  <a:lnTo>
                    <a:pt x="372533" y="293511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218311" y="654756"/>
            <a:ext cx="936978" cy="1580444"/>
            <a:chOff x="8218311" y="654756"/>
            <a:chExt cx="936978" cy="1580444"/>
          </a:xfrm>
        </p:grpSpPr>
        <p:sp>
          <p:nvSpPr>
            <p:cNvPr id="49" name="任意多边形 48"/>
            <p:cNvSpPr/>
            <p:nvPr/>
          </p:nvSpPr>
          <p:spPr>
            <a:xfrm>
              <a:off x="8929511" y="1444978"/>
              <a:ext cx="203200" cy="790222"/>
            </a:xfrm>
            <a:custGeom>
              <a:avLst/>
              <a:gdLst>
                <a:gd name="connsiteX0" fmla="*/ 0 w 203200"/>
                <a:gd name="connsiteY0" fmla="*/ 790222 h 790222"/>
                <a:gd name="connsiteX1" fmla="*/ 203200 w 203200"/>
                <a:gd name="connsiteY1" fmla="*/ 0 h 790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200" h="790222">
                  <a:moveTo>
                    <a:pt x="0" y="790222"/>
                  </a:moveTo>
                  <a:lnTo>
                    <a:pt x="203200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8218311" y="1433689"/>
              <a:ext cx="936978" cy="553155"/>
            </a:xfrm>
            <a:custGeom>
              <a:avLst/>
              <a:gdLst>
                <a:gd name="connsiteX0" fmla="*/ 0 w 936978"/>
                <a:gd name="connsiteY0" fmla="*/ 553155 h 553155"/>
                <a:gd name="connsiteX1" fmla="*/ 936978 w 936978"/>
                <a:gd name="connsiteY1" fmla="*/ 0 h 55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978" h="553155">
                  <a:moveTo>
                    <a:pt x="0" y="553155"/>
                  </a:moveTo>
                  <a:lnTo>
                    <a:pt x="936978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8726311" y="654756"/>
              <a:ext cx="406400" cy="1027288"/>
            </a:xfrm>
            <a:custGeom>
              <a:avLst/>
              <a:gdLst>
                <a:gd name="connsiteX0" fmla="*/ 0 w 406400"/>
                <a:gd name="connsiteY0" fmla="*/ 1027288 h 1027288"/>
                <a:gd name="connsiteX1" fmla="*/ 406400 w 406400"/>
                <a:gd name="connsiteY1" fmla="*/ 0 h 102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6400" h="1027288">
                  <a:moveTo>
                    <a:pt x="0" y="1027288"/>
                  </a:moveTo>
                  <a:lnTo>
                    <a:pt x="406400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772356" y="0"/>
            <a:ext cx="2607733" cy="982133"/>
            <a:chOff x="1772356" y="0"/>
            <a:chExt cx="2607733" cy="982133"/>
          </a:xfrm>
        </p:grpSpPr>
        <p:sp>
          <p:nvSpPr>
            <p:cNvPr id="56" name="任意多边形 55"/>
            <p:cNvSpPr/>
            <p:nvPr/>
          </p:nvSpPr>
          <p:spPr>
            <a:xfrm>
              <a:off x="1772356" y="11289"/>
              <a:ext cx="1174044" cy="496711"/>
            </a:xfrm>
            <a:custGeom>
              <a:avLst/>
              <a:gdLst>
                <a:gd name="connsiteX0" fmla="*/ 0 w 1174044"/>
                <a:gd name="connsiteY0" fmla="*/ 0 h 496711"/>
                <a:gd name="connsiteX1" fmla="*/ 654755 w 1174044"/>
                <a:gd name="connsiteY1" fmla="*/ 496711 h 496711"/>
                <a:gd name="connsiteX2" fmla="*/ 1174044 w 1174044"/>
                <a:gd name="connsiteY2" fmla="*/ 0 h 49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044" h="496711">
                  <a:moveTo>
                    <a:pt x="0" y="0"/>
                  </a:moveTo>
                  <a:lnTo>
                    <a:pt x="654755" y="496711"/>
                  </a:lnTo>
                  <a:lnTo>
                    <a:pt x="1174044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2438400" y="0"/>
              <a:ext cx="1185333" cy="508000"/>
            </a:xfrm>
            <a:custGeom>
              <a:avLst/>
              <a:gdLst>
                <a:gd name="connsiteX0" fmla="*/ 0 w 1185333"/>
                <a:gd name="connsiteY0" fmla="*/ 508000 h 508000"/>
                <a:gd name="connsiteX1" fmla="*/ 1185333 w 1185333"/>
                <a:gd name="connsiteY1" fmla="*/ 327378 h 508000"/>
                <a:gd name="connsiteX2" fmla="*/ 519289 w 1185333"/>
                <a:gd name="connsiteY2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5333" h="508000">
                  <a:moveTo>
                    <a:pt x="0" y="508000"/>
                  </a:moveTo>
                  <a:lnTo>
                    <a:pt x="1185333" y="327378"/>
                  </a:lnTo>
                  <a:lnTo>
                    <a:pt x="519289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3522133" y="0"/>
              <a:ext cx="857956" cy="970844"/>
            </a:xfrm>
            <a:custGeom>
              <a:avLst/>
              <a:gdLst>
                <a:gd name="connsiteX0" fmla="*/ 124178 w 857956"/>
                <a:gd name="connsiteY0" fmla="*/ 338667 h 970844"/>
                <a:gd name="connsiteX1" fmla="*/ 0 w 857956"/>
                <a:gd name="connsiteY1" fmla="*/ 970844 h 970844"/>
                <a:gd name="connsiteX2" fmla="*/ 857956 w 857956"/>
                <a:gd name="connsiteY2" fmla="*/ 0 h 97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956" h="970844">
                  <a:moveTo>
                    <a:pt x="124178" y="338667"/>
                  </a:moveTo>
                  <a:lnTo>
                    <a:pt x="0" y="970844"/>
                  </a:lnTo>
                  <a:lnTo>
                    <a:pt x="857956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3646311" y="0"/>
              <a:ext cx="733778" cy="338667"/>
            </a:xfrm>
            <a:custGeom>
              <a:avLst/>
              <a:gdLst>
                <a:gd name="connsiteX0" fmla="*/ 0 w 733778"/>
                <a:gd name="connsiteY0" fmla="*/ 338667 h 338667"/>
                <a:gd name="connsiteX1" fmla="*/ 733778 w 733778"/>
                <a:gd name="connsiteY1" fmla="*/ 0 h 33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778" h="338667">
                  <a:moveTo>
                    <a:pt x="0" y="338667"/>
                  </a:moveTo>
                  <a:lnTo>
                    <a:pt x="733778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2449689" y="519289"/>
              <a:ext cx="1061155" cy="462844"/>
            </a:xfrm>
            <a:custGeom>
              <a:avLst/>
              <a:gdLst>
                <a:gd name="connsiteX0" fmla="*/ 1061155 w 1061155"/>
                <a:gd name="connsiteY0" fmla="*/ 462844 h 462844"/>
                <a:gd name="connsiteX1" fmla="*/ 778933 w 1061155"/>
                <a:gd name="connsiteY1" fmla="*/ 158044 h 462844"/>
                <a:gd name="connsiteX2" fmla="*/ 0 w 1061155"/>
                <a:gd name="connsiteY2" fmla="*/ 0 h 46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1155" h="462844">
                  <a:moveTo>
                    <a:pt x="1061155" y="462844"/>
                  </a:moveTo>
                  <a:lnTo>
                    <a:pt x="778933" y="158044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3228975" y="333375"/>
              <a:ext cx="409575" cy="352425"/>
            </a:xfrm>
            <a:custGeom>
              <a:avLst/>
              <a:gdLst>
                <a:gd name="connsiteX0" fmla="*/ 0 w 409575"/>
                <a:gd name="connsiteY0" fmla="*/ 352425 h 352425"/>
                <a:gd name="connsiteX1" fmla="*/ 409575 w 409575"/>
                <a:gd name="connsiteY1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9575" h="352425">
                  <a:moveTo>
                    <a:pt x="0" y="352425"/>
                  </a:moveTo>
                  <a:lnTo>
                    <a:pt x="409575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3917244" y="0"/>
            <a:ext cx="1997781" cy="533400"/>
            <a:chOff x="3917244" y="0"/>
            <a:chExt cx="1997781" cy="533400"/>
          </a:xfrm>
        </p:grpSpPr>
        <p:sp>
          <p:nvSpPr>
            <p:cNvPr id="61" name="任意多边形 60"/>
            <p:cNvSpPr/>
            <p:nvPr/>
          </p:nvSpPr>
          <p:spPr>
            <a:xfrm>
              <a:off x="3917244" y="0"/>
              <a:ext cx="1241778" cy="530578"/>
            </a:xfrm>
            <a:custGeom>
              <a:avLst/>
              <a:gdLst>
                <a:gd name="connsiteX0" fmla="*/ 0 w 1241778"/>
                <a:gd name="connsiteY0" fmla="*/ 530578 h 530578"/>
                <a:gd name="connsiteX1" fmla="*/ 1241778 w 1241778"/>
                <a:gd name="connsiteY1" fmla="*/ 0 h 530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1778" h="530578">
                  <a:moveTo>
                    <a:pt x="0" y="530578"/>
                  </a:moveTo>
                  <a:lnTo>
                    <a:pt x="1241778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5191125" y="0"/>
              <a:ext cx="723900" cy="533400"/>
            </a:xfrm>
            <a:custGeom>
              <a:avLst/>
              <a:gdLst>
                <a:gd name="connsiteX0" fmla="*/ 0 w 723900"/>
                <a:gd name="connsiteY0" fmla="*/ 0 h 533400"/>
                <a:gd name="connsiteX1" fmla="*/ 485775 w 723900"/>
                <a:gd name="connsiteY1" fmla="*/ 533400 h 533400"/>
                <a:gd name="connsiteX2" fmla="*/ 723900 w 72390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900" h="533400">
                  <a:moveTo>
                    <a:pt x="0" y="0"/>
                  </a:moveTo>
                  <a:lnTo>
                    <a:pt x="485775" y="533400"/>
                  </a:lnTo>
                  <a:lnTo>
                    <a:pt x="723900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491880" y="1012701"/>
            <a:ext cx="2160240" cy="2160240"/>
            <a:chOff x="3491880" y="1012701"/>
            <a:chExt cx="2160240" cy="2160240"/>
          </a:xfrm>
        </p:grpSpPr>
        <p:sp>
          <p:nvSpPr>
            <p:cNvPr id="77" name="椭圆 76"/>
            <p:cNvSpPr/>
            <p:nvPr/>
          </p:nvSpPr>
          <p:spPr>
            <a:xfrm>
              <a:off x="3584608" y="1080302"/>
              <a:ext cx="1923496" cy="1923496"/>
            </a:xfrm>
            <a:prstGeom prst="ellipse">
              <a:avLst/>
            </a:prstGeom>
            <a:gradFill flip="none" rotWithShape="1">
              <a:gsLst>
                <a:gs pos="0">
                  <a:srgbClr val="00969C"/>
                </a:gs>
                <a:gs pos="100000">
                  <a:srgbClr val="43F6FF"/>
                </a:gs>
              </a:gsLst>
              <a:lin ang="18900000" scaled="1"/>
              <a:tileRect/>
            </a:gradFill>
            <a:ln w="15875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1012701"/>
              <a:ext cx="2160240" cy="21602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</p:pic>
      </p:grpSp>
      <p:sp>
        <p:nvSpPr>
          <p:cNvPr id="78" name="TextBox 77"/>
          <p:cNvSpPr txBox="1"/>
          <p:nvPr/>
        </p:nvSpPr>
        <p:spPr>
          <a:xfrm>
            <a:off x="162761" y="3338314"/>
            <a:ext cx="88183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二手车市场现状分析及成交量前景预测</a:t>
            </a:r>
            <a:endParaRPr lang="en-US" altLang="zh-CN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以湖北襄阳为例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2725884" y="4207530"/>
            <a:ext cx="3819041" cy="307778"/>
            <a:chOff x="2958108" y="4292238"/>
            <a:chExt cx="3819041" cy="307778"/>
          </a:xfrm>
        </p:grpSpPr>
        <p:sp>
          <p:nvSpPr>
            <p:cNvPr id="3" name="TextBox 2"/>
            <p:cNvSpPr txBox="1"/>
            <p:nvPr/>
          </p:nvSpPr>
          <p:spPr>
            <a:xfrm>
              <a:off x="2958108" y="4292239"/>
              <a:ext cx="16568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43F6FF"/>
                  </a:solidFill>
                  <a:latin typeface="微软雅黑" pitchFamily="34" charset="-122"/>
                  <a:ea typeface="微软雅黑" pitchFamily="34" charset="-122"/>
                </a:rPr>
                <a:t>队名：</a:t>
              </a:r>
              <a:r>
                <a:rPr lang="en-US" altLang="zh-CN" sz="1400" dirty="0" smtClean="0">
                  <a:solidFill>
                    <a:srgbClr val="43F6FF"/>
                  </a:solidFill>
                  <a:latin typeface="微软雅黑" pitchFamily="34" charset="-122"/>
                  <a:ea typeface="微软雅黑" pitchFamily="34" charset="-122"/>
                </a:rPr>
                <a:t>The Archer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638422" y="4292238"/>
              <a:ext cx="21387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43F6FF"/>
                  </a:solidFill>
                  <a:latin typeface="微软雅黑" pitchFamily="34" charset="-122"/>
                  <a:ea typeface="微软雅黑" pitchFamily="34" charset="-122"/>
                </a:rPr>
                <a:t>指导老师：李晓翠  王 炜</a:t>
              </a:r>
              <a:endParaRPr lang="en-US" altLang="zh-CN" sz="1400" dirty="0" smtClean="0">
                <a:solidFill>
                  <a:srgbClr val="43F6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2925384" y="4483521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43F6FF"/>
                </a:solidFill>
                <a:latin typeface="微软雅黑" pitchFamily="34" charset="-122"/>
                <a:ea typeface="微软雅黑" pitchFamily="34" charset="-122"/>
              </a:rPr>
              <a:t>成员：杨仕红  张颖  张贤 唐晶  陈麒麟</a:t>
            </a:r>
            <a:endParaRPr lang="en-US" altLang="zh-CN" sz="1400" dirty="0" smtClean="0">
              <a:solidFill>
                <a:srgbClr val="43F6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637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6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6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6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6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6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6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0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707903" y="748253"/>
            <a:ext cx="4624139" cy="40916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923928" y="2155426"/>
                <a:ext cx="4408114" cy="9203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altLang="zh-CN" sz="22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sz="2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sz="2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𝑁𝑝</m:t>
                          </m:r>
                          <m:r>
                            <a:rPr lang="en-US" altLang="zh-CN" sz="2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(1−</m:t>
                          </m:r>
                          <m:r>
                            <a:rPr lang="en-US" altLang="zh-CN" sz="2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  <m:r>
                            <a:rPr lang="en-US" altLang="zh-CN" sz="2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𝑁</m:t>
                          </m:r>
                          <m:sSubSup>
                            <m:sSubSupPr>
                              <m:ctrlPr>
                                <a:rPr lang="zh-CN" altLang="zh-CN" sz="2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zh-CN" sz="2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2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2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  <m:r>
                            <a:rPr lang="en-US" altLang="zh-CN" sz="2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(1−</m:t>
                          </m:r>
                          <m:r>
                            <a:rPr lang="en-US" altLang="zh-CN" sz="2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  <m:r>
                            <a:rPr lang="en-US" altLang="zh-CN" sz="22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altLang="zh-CN" sz="2200" i="1">
                          <a:solidFill>
                            <a:schemeClr val="bg1"/>
                          </a:solidFill>
                          <a:latin typeface="Cambria Math"/>
                        </a:rPr>
                        <m:t>=600</m:t>
                      </m:r>
                    </m:oMath>
                  </m:oMathPara>
                </a14:m>
                <a:endParaRPr lang="zh-CN" altLang="zh-CN" sz="220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2155426"/>
                <a:ext cx="4408114" cy="92038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230686"/>
              </p:ext>
            </p:extLst>
          </p:nvPr>
        </p:nvGraphicFramePr>
        <p:xfrm>
          <a:off x="3923928" y="3435846"/>
          <a:ext cx="4608512" cy="985520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1728192"/>
                <a:gridCol w="1440160"/>
                <a:gridCol w="1440160"/>
              </a:tblGrid>
              <a:tr h="330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各层级</a:t>
                      </a:r>
                      <a:endParaRPr lang="zh-CN" sz="1800" b="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权重</a:t>
                      </a:r>
                      <a:endParaRPr lang="zh-CN" sz="1800" b="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样本抽取量</a:t>
                      </a:r>
                      <a:endParaRPr lang="zh-CN" sz="1800" b="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78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主城区</a:t>
                      </a:r>
                      <a:endParaRPr lang="zh-CN" sz="1800" b="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000" b="0" kern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39.75</a:t>
                      </a:r>
                      <a:r>
                        <a:rPr lang="en-US" sz="2000" b="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%</a:t>
                      </a:r>
                      <a:endParaRPr lang="zh-CN" sz="1800" b="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239</a:t>
                      </a:r>
                      <a:endParaRPr lang="zh-CN" sz="1800" b="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周边县市区</a:t>
                      </a:r>
                      <a:endParaRPr lang="zh-CN" sz="1800" b="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n-US" sz="2000" b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60.25</a:t>
                      </a:r>
                      <a:r>
                        <a:rPr lang="en-US" sz="2000" b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%</a:t>
                      </a:r>
                      <a:endParaRPr lang="zh-CN" sz="2000" b="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zh-CN" sz="2000" b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361</a:t>
                      </a:r>
                      <a:endParaRPr lang="zh-CN" sz="2000" b="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761561" y="772363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成数指标不重复</a:t>
            </a:r>
            <a:r>
              <a:rPr lang="zh-CN" altLang="zh-CN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抽样</a:t>
            </a:r>
            <a:r>
              <a:rPr lang="zh-CN" altLang="en-US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下最佳样本容量的确定</a:t>
            </a:r>
            <a:endParaRPr lang="zh-CN" altLang="en-US" dirty="0">
              <a:solidFill>
                <a:srgbClr val="006E7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000" y="0"/>
            <a:ext cx="3149901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323528" y="2163423"/>
            <a:ext cx="3015712" cy="553998"/>
            <a:chOff x="323528" y="2163423"/>
            <a:chExt cx="3015712" cy="553998"/>
          </a:xfrm>
        </p:grpSpPr>
        <p:sp>
          <p:nvSpPr>
            <p:cNvPr id="7" name="椭圆 6"/>
            <p:cNvSpPr/>
            <p:nvPr/>
          </p:nvSpPr>
          <p:spPr>
            <a:xfrm>
              <a:off x="323528" y="2193981"/>
              <a:ext cx="492882" cy="492882"/>
            </a:xfrm>
            <a:prstGeom prst="ellipse">
              <a:avLst/>
            </a:prstGeom>
            <a:solidFill>
              <a:srgbClr val="FBFBFB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46250" y="2163423"/>
              <a:ext cx="24929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调查方案设计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23528" y="3144395"/>
            <a:ext cx="3015712" cy="553998"/>
            <a:chOff x="323528" y="3144395"/>
            <a:chExt cx="3015712" cy="553998"/>
          </a:xfrm>
        </p:grpSpPr>
        <p:sp>
          <p:nvSpPr>
            <p:cNvPr id="10" name="椭圆 9"/>
            <p:cNvSpPr/>
            <p:nvPr/>
          </p:nvSpPr>
          <p:spPr>
            <a:xfrm>
              <a:off x="323528" y="3174953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46250" y="3144395"/>
              <a:ext cx="24929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调查实施过程</a:t>
              </a:r>
              <a:endParaRPr lang="zh-CN" altLang="en-US" sz="30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23528" y="4125368"/>
            <a:ext cx="3400433" cy="553998"/>
            <a:chOff x="323528" y="4125368"/>
            <a:chExt cx="3400433" cy="553998"/>
          </a:xfrm>
        </p:grpSpPr>
        <p:sp>
          <p:nvSpPr>
            <p:cNvPr id="13" name="椭圆 12"/>
            <p:cNvSpPr/>
            <p:nvPr/>
          </p:nvSpPr>
          <p:spPr>
            <a:xfrm>
              <a:off x="323528" y="4155926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46250" y="4125368"/>
              <a:ext cx="287771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数据处理和检验</a:t>
              </a:r>
              <a:endParaRPr lang="zh-CN" altLang="en-US" sz="30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2904" y="1208163"/>
                <a:ext cx="4659140" cy="859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</a:rPr>
                  <a:t>概率度</a:t>
                </a:r>
                <a:r>
                  <a:rPr lang="en-US" altLang="zh-CN" sz="2400" dirty="0" smtClean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</a:rPr>
                  <a:t>t</a:t>
                </a:r>
                <a:r>
                  <a:rPr lang="zh-CN" altLang="en-US" sz="2400" dirty="0" smtClean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</a:rPr>
                  <a:t>设定为</a:t>
                </a:r>
                <a:r>
                  <a:rPr lang="en-US" altLang="zh-CN" sz="2400" dirty="0" smtClean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r>
                  <a:rPr lang="zh-CN" altLang="en-US" sz="2400" dirty="0" smtClean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</a:rPr>
                  <a:t>，成数</a:t>
                </a:r>
                <a:r>
                  <a:rPr lang="en-US" altLang="zh-CN" sz="2400" dirty="0" smtClean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</a:rPr>
                  <a:t>p</a:t>
                </a:r>
                <a:r>
                  <a:rPr lang="zh-CN" altLang="en-US" sz="2400" dirty="0" smtClean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</a:rPr>
                  <a:t>设定为</a:t>
                </a:r>
                <a:r>
                  <a:rPr lang="en-US" altLang="zh-CN" sz="2400" dirty="0" smtClean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</a:rPr>
                  <a:t>0.4</a:t>
                </a:r>
                <a:r>
                  <a:rPr lang="zh-CN" altLang="en-US" sz="2400" dirty="0" smtClean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</a:rPr>
                  <a:t>，成数允许误差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C000"/>
                            </a:solidFill>
                            <a:latin typeface="Cambria Math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solidFill>
                              <a:srgbClr val="FFC000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C000"/>
                            </a:solidFill>
                            <a:latin typeface="Cambria Math"/>
                            <a:ea typeface="微软雅黑" pitchFamily="34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</a:rPr>
                  <a:t>设定为</a:t>
                </a:r>
                <a:r>
                  <a:rPr lang="en-US" altLang="zh-CN" sz="2400" dirty="0" smtClean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</a:rPr>
                  <a:t>0.04</a:t>
                </a:r>
                <a:endParaRPr lang="zh-CN" altLang="en-US" sz="2400" dirty="0" smtClean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904" y="1208163"/>
                <a:ext cx="4659140" cy="859531"/>
              </a:xfrm>
              <a:prstGeom prst="rect">
                <a:avLst/>
              </a:prstGeom>
              <a:blipFill rotWithShape="1">
                <a:blip r:embed="rId4"/>
                <a:stretch>
                  <a:fillRect l="-2094" t="-5674" r="-654" b="-120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68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000" y="0"/>
            <a:ext cx="3149901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椭圆 2"/>
          <p:cNvSpPr/>
          <p:nvPr/>
        </p:nvSpPr>
        <p:spPr>
          <a:xfrm>
            <a:off x="307471" y="2193981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07471" y="3174953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07471" y="4155926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30193" y="2163423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调查方案设计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0193" y="314439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调查实施过程</a:t>
            </a:r>
            <a:endParaRPr lang="zh-CN" altLang="en-US" sz="3000" dirty="0">
              <a:solidFill>
                <a:srgbClr val="00ABB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0193" y="4125368"/>
            <a:ext cx="2877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数据处理和检验</a:t>
            </a:r>
            <a:endParaRPr lang="zh-CN" altLang="en-US" sz="3000" dirty="0">
              <a:solidFill>
                <a:srgbClr val="00ABB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283" y="411510"/>
            <a:ext cx="520700" cy="520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28" y="411510"/>
            <a:ext cx="520700" cy="520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93" y="411510"/>
            <a:ext cx="520700" cy="5207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538" y="411510"/>
            <a:ext cx="520700" cy="5207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048" y="411510"/>
            <a:ext cx="520700" cy="5207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283" y="855390"/>
            <a:ext cx="520700" cy="5207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28" y="855390"/>
            <a:ext cx="520700" cy="5207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93" y="855390"/>
            <a:ext cx="520700" cy="5207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538" y="855390"/>
            <a:ext cx="520700" cy="5207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048" y="855390"/>
            <a:ext cx="520700" cy="5207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283" y="1321420"/>
            <a:ext cx="520700" cy="5207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28" y="1321420"/>
            <a:ext cx="520700" cy="5207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93" y="1321420"/>
            <a:ext cx="520700" cy="5207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538" y="1321420"/>
            <a:ext cx="520700" cy="5207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048" y="1321420"/>
            <a:ext cx="520700" cy="5207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283" y="1765300"/>
            <a:ext cx="520700" cy="5207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28" y="1765300"/>
            <a:ext cx="520700" cy="5207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538" y="1765300"/>
            <a:ext cx="520700" cy="5207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728" y="2164894"/>
            <a:ext cx="522000" cy="522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983" y="2164894"/>
            <a:ext cx="522000" cy="522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238" y="2164894"/>
            <a:ext cx="522000" cy="522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493" y="2164894"/>
            <a:ext cx="522000" cy="522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748" y="2164894"/>
            <a:ext cx="522000" cy="522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713" y="2527447"/>
            <a:ext cx="522000" cy="522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968" y="2527447"/>
            <a:ext cx="522000" cy="522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23" y="2527447"/>
            <a:ext cx="522000" cy="5220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78" y="2527447"/>
            <a:ext cx="522000" cy="522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33" y="2527447"/>
            <a:ext cx="522000" cy="522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78" y="1763133"/>
            <a:ext cx="522000" cy="5220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748" y="1769289"/>
            <a:ext cx="522000" cy="522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713" y="2996741"/>
            <a:ext cx="738605" cy="73860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080103" y="3155948"/>
            <a:ext cx="3498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主城区有效样本量：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225</a:t>
            </a:r>
            <a:endParaRPr lang="zh-CN" altLang="en-US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713" y="3604018"/>
            <a:ext cx="738000" cy="738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080131" y="3760746"/>
            <a:ext cx="3805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周边城区有效样本量：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339</a:t>
            </a:r>
            <a:endParaRPr lang="zh-CN" altLang="en-US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142017"/>
            <a:ext cx="738000" cy="738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080131" y="4309366"/>
            <a:ext cx="2882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总有效样本量：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564</a:t>
            </a:r>
            <a:endParaRPr lang="zh-CN" altLang="en-US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18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3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6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3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2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2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9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6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2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6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6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7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2" decel="7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000" y="0"/>
            <a:ext cx="3149901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/>
        </p:nvSpPr>
        <p:spPr>
          <a:xfrm>
            <a:off x="323528" y="2193981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23528" y="3174953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23528" y="4155926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46250" y="2163423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调查方案设计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6250" y="314439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调查实施过程</a:t>
            </a:r>
            <a:endParaRPr lang="zh-CN" altLang="en-US" sz="3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6250" y="4125368"/>
            <a:ext cx="2877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数据处理和检验</a:t>
            </a:r>
            <a:endParaRPr lang="zh-CN" altLang="en-US" sz="3000" dirty="0">
              <a:solidFill>
                <a:srgbClr val="00ABB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357653" y="2705690"/>
            <a:ext cx="466794" cy="345123"/>
            <a:chOff x="4357653" y="2705690"/>
            <a:chExt cx="466794" cy="345123"/>
          </a:xfrm>
        </p:grpSpPr>
        <p:sp>
          <p:nvSpPr>
            <p:cNvPr id="11" name="同心圆 10"/>
            <p:cNvSpPr/>
            <p:nvPr/>
          </p:nvSpPr>
          <p:spPr>
            <a:xfrm>
              <a:off x="4531519" y="2705690"/>
              <a:ext cx="119062" cy="119062"/>
            </a:xfrm>
            <a:prstGeom prst="donut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57653" y="2789203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保康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043384" y="1737315"/>
            <a:ext cx="466794" cy="342572"/>
            <a:chOff x="5043384" y="1737315"/>
            <a:chExt cx="466794" cy="342572"/>
          </a:xfrm>
        </p:grpSpPr>
        <p:sp>
          <p:nvSpPr>
            <p:cNvPr id="12" name="同心圆 11"/>
            <p:cNvSpPr/>
            <p:nvPr/>
          </p:nvSpPr>
          <p:spPr>
            <a:xfrm>
              <a:off x="5268119" y="1737315"/>
              <a:ext cx="119062" cy="119062"/>
            </a:xfrm>
            <a:prstGeom prst="donut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43384" y="1818277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谷城</a:t>
              </a:r>
              <a:endPara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455444" y="1199316"/>
            <a:ext cx="803657" cy="261610"/>
            <a:chOff x="5455444" y="1199316"/>
            <a:chExt cx="803657" cy="261610"/>
          </a:xfrm>
        </p:grpSpPr>
        <p:sp>
          <p:nvSpPr>
            <p:cNvPr id="13" name="同心圆 12"/>
            <p:cNvSpPr/>
            <p:nvPr/>
          </p:nvSpPr>
          <p:spPr>
            <a:xfrm>
              <a:off x="5455444" y="1270590"/>
              <a:ext cx="119062" cy="119062"/>
            </a:xfrm>
            <a:prstGeom prst="donut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10178" y="1199316"/>
              <a:ext cx="748923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老河口市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567961" y="2034019"/>
            <a:ext cx="607859" cy="363644"/>
            <a:chOff x="7567961" y="2034019"/>
            <a:chExt cx="607859" cy="363644"/>
          </a:xfrm>
        </p:grpSpPr>
        <p:sp>
          <p:nvSpPr>
            <p:cNvPr id="17" name="同心圆 16"/>
            <p:cNvSpPr/>
            <p:nvPr/>
          </p:nvSpPr>
          <p:spPr>
            <a:xfrm>
              <a:off x="7812360" y="2034019"/>
              <a:ext cx="119062" cy="119062"/>
            </a:xfrm>
            <a:prstGeom prst="donut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67961" y="2136053"/>
              <a:ext cx="607859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枣</a:t>
              </a:r>
              <a:r>
                <a:rPr lang="zh-CN" altLang="en-US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阳市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430009" y="2975268"/>
            <a:ext cx="520735" cy="261610"/>
            <a:chOff x="5430009" y="2975268"/>
            <a:chExt cx="520735" cy="261610"/>
          </a:xfrm>
        </p:grpSpPr>
        <p:sp>
          <p:nvSpPr>
            <p:cNvPr id="19" name="同心圆 18"/>
            <p:cNvSpPr/>
            <p:nvPr/>
          </p:nvSpPr>
          <p:spPr>
            <a:xfrm>
              <a:off x="5831682" y="3031763"/>
              <a:ext cx="119062" cy="119062"/>
            </a:xfrm>
            <a:prstGeom prst="donut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30009" y="2975268"/>
              <a:ext cx="466794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南漳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712744" y="3193851"/>
            <a:ext cx="668184" cy="261610"/>
            <a:chOff x="6712744" y="3193851"/>
            <a:chExt cx="668184" cy="261610"/>
          </a:xfrm>
        </p:grpSpPr>
        <p:sp>
          <p:nvSpPr>
            <p:cNvPr id="18" name="同心圆 17"/>
            <p:cNvSpPr/>
            <p:nvPr/>
          </p:nvSpPr>
          <p:spPr>
            <a:xfrm>
              <a:off x="6712744" y="3265125"/>
              <a:ext cx="119062" cy="119062"/>
            </a:xfrm>
            <a:prstGeom prst="donut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73069" y="3193851"/>
              <a:ext cx="607859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宜城市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560344" y="2033823"/>
            <a:ext cx="549593" cy="215444"/>
            <a:chOff x="6560344" y="2033823"/>
            <a:chExt cx="549593" cy="215444"/>
          </a:xfrm>
        </p:grpSpPr>
        <p:sp>
          <p:nvSpPr>
            <p:cNvPr id="14" name="同心圆 13"/>
            <p:cNvSpPr/>
            <p:nvPr/>
          </p:nvSpPr>
          <p:spPr>
            <a:xfrm>
              <a:off x="6560344" y="2093550"/>
              <a:ext cx="119062" cy="119062"/>
            </a:xfrm>
            <a:prstGeom prst="donut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17494" y="2033823"/>
              <a:ext cx="492443" cy="21544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襄州区</a:t>
              </a:r>
              <a:endParaRPr lang="zh-CN" altLang="en-US" sz="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264689" y="708757"/>
            <a:ext cx="5483775" cy="3877200"/>
            <a:chOff x="3264689" y="708757"/>
            <a:chExt cx="5483775" cy="38772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232" y="710555"/>
              <a:ext cx="5481232" cy="387540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4689" y="708757"/>
              <a:ext cx="5483774" cy="3877200"/>
            </a:xfrm>
            <a:prstGeom prst="rect">
              <a:avLst/>
            </a:prstGeom>
            <a:effectLst/>
          </p:spPr>
        </p:pic>
      </p:grpSp>
      <p:grpSp>
        <p:nvGrpSpPr>
          <p:cNvPr id="35" name="组合 34"/>
          <p:cNvGrpSpPr/>
          <p:nvPr/>
        </p:nvGrpSpPr>
        <p:grpSpPr>
          <a:xfrm>
            <a:off x="5972929" y="2086540"/>
            <a:ext cx="506452" cy="259422"/>
            <a:chOff x="5972929" y="2086540"/>
            <a:chExt cx="506452" cy="259422"/>
          </a:xfrm>
        </p:grpSpPr>
        <p:sp>
          <p:nvSpPr>
            <p:cNvPr id="15" name="同心圆 14"/>
            <p:cNvSpPr/>
            <p:nvPr/>
          </p:nvSpPr>
          <p:spPr>
            <a:xfrm>
              <a:off x="6360319" y="2226900"/>
              <a:ext cx="119062" cy="119062"/>
            </a:xfrm>
            <a:prstGeom prst="donut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72929" y="2086540"/>
              <a:ext cx="492443" cy="21544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樊城区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944944" y="2368504"/>
            <a:ext cx="524912" cy="215583"/>
            <a:chOff x="5944944" y="2368504"/>
            <a:chExt cx="524912" cy="215583"/>
          </a:xfrm>
        </p:grpSpPr>
        <p:sp>
          <p:nvSpPr>
            <p:cNvPr id="16" name="同心圆 15"/>
            <p:cNvSpPr/>
            <p:nvPr/>
          </p:nvSpPr>
          <p:spPr>
            <a:xfrm>
              <a:off x="6350794" y="2465025"/>
              <a:ext cx="119062" cy="119062"/>
            </a:xfrm>
            <a:prstGeom prst="donut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44944" y="2368504"/>
              <a:ext cx="492443" cy="21544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8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襄城区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950744" y="2614359"/>
            <a:ext cx="607859" cy="357052"/>
            <a:chOff x="5950744" y="2614359"/>
            <a:chExt cx="607859" cy="357052"/>
          </a:xfrm>
        </p:grpSpPr>
        <p:sp>
          <p:nvSpPr>
            <p:cNvPr id="29" name="椭圆 28"/>
            <p:cNvSpPr/>
            <p:nvPr/>
          </p:nvSpPr>
          <p:spPr>
            <a:xfrm>
              <a:off x="6319004" y="2614359"/>
              <a:ext cx="144016" cy="144016"/>
            </a:xfrm>
            <a:prstGeom prst="ellipse">
              <a:avLst/>
            </a:prstGeom>
            <a:solidFill>
              <a:srgbClr val="FBFBFB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950744" y="2709801"/>
              <a:ext cx="607859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11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襄阳市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713721" y="4040059"/>
            <a:ext cx="2106883" cy="870139"/>
            <a:chOff x="6713721" y="4040059"/>
            <a:chExt cx="2106883" cy="870139"/>
          </a:xfrm>
        </p:grpSpPr>
        <p:sp>
          <p:nvSpPr>
            <p:cNvPr id="41" name="TextBox 40"/>
            <p:cNvSpPr txBox="1"/>
            <p:nvPr/>
          </p:nvSpPr>
          <p:spPr>
            <a:xfrm>
              <a:off x="7349461" y="4040059"/>
              <a:ext cx="1471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D58C00"/>
                  </a:solidFill>
                  <a:latin typeface="微软雅黑" pitchFamily="34" charset="-122"/>
                  <a:ea typeface="微软雅黑" pitchFamily="34" charset="-122"/>
                </a:rPr>
                <a:t>主城区</a:t>
              </a: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6713721" y="4240411"/>
              <a:ext cx="665979" cy="0"/>
            </a:xfrm>
            <a:prstGeom prst="line">
              <a:avLst/>
            </a:prstGeom>
            <a:ln w="44450">
              <a:solidFill>
                <a:srgbClr val="CE8E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6713721" y="4679366"/>
              <a:ext cx="665979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349461" y="4448533"/>
              <a:ext cx="1471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D58C00"/>
                  </a:solidFill>
                  <a:latin typeface="微软雅黑" pitchFamily="34" charset="-122"/>
                  <a:ea typeface="微软雅黑" pitchFamily="34" charset="-122"/>
                </a:rPr>
                <a:t>周边城区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9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882" y="-2199132"/>
            <a:ext cx="9541764" cy="954176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flipH="1">
            <a:off x="0" y="0"/>
            <a:ext cx="9144001" cy="5143500"/>
          </a:xfrm>
          <a:prstGeom prst="rect">
            <a:avLst/>
          </a:prstGeom>
          <a:solidFill>
            <a:schemeClr val="tx1">
              <a:alpha val="2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628" name="组合 627"/>
          <p:cNvGrpSpPr/>
          <p:nvPr/>
        </p:nvGrpSpPr>
        <p:grpSpPr>
          <a:xfrm>
            <a:off x="2692936" y="692686"/>
            <a:ext cx="3758128" cy="3758128"/>
            <a:chOff x="2806700" y="806450"/>
            <a:chExt cx="3530600" cy="3530600"/>
          </a:xfrm>
        </p:grpSpPr>
        <p:grpSp>
          <p:nvGrpSpPr>
            <p:cNvPr id="549" name="组合 548"/>
            <p:cNvGrpSpPr/>
            <p:nvPr/>
          </p:nvGrpSpPr>
          <p:grpSpPr>
            <a:xfrm>
              <a:off x="2806700" y="806450"/>
              <a:ext cx="3530600" cy="3530600"/>
              <a:chOff x="3586748" y="1491630"/>
              <a:chExt cx="1728192" cy="1728192"/>
            </a:xfrm>
          </p:grpSpPr>
          <p:sp>
            <p:nvSpPr>
              <p:cNvPr id="3" name="梯形 2"/>
              <p:cNvSpPr/>
              <p:nvPr/>
            </p:nvSpPr>
            <p:spPr>
              <a:xfrm>
                <a:off x="4427984" y="3003798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0" name="梯形 369"/>
              <p:cNvSpPr/>
              <p:nvPr/>
            </p:nvSpPr>
            <p:spPr>
              <a:xfrm rot="360000">
                <a:off x="4348952" y="299965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3" name="梯形 372"/>
              <p:cNvSpPr/>
              <p:nvPr/>
            </p:nvSpPr>
            <p:spPr>
              <a:xfrm rot="720000">
                <a:off x="4270785" y="298727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6" name="梯形 375"/>
              <p:cNvSpPr/>
              <p:nvPr/>
            </p:nvSpPr>
            <p:spPr>
              <a:xfrm rot="1080000">
                <a:off x="4194341" y="2966793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79" name="梯形 378"/>
              <p:cNvSpPr/>
              <p:nvPr/>
            </p:nvSpPr>
            <p:spPr>
              <a:xfrm rot="1440000">
                <a:off x="4120457" y="2938431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82" name="梯形 381"/>
              <p:cNvSpPr/>
              <p:nvPr/>
            </p:nvSpPr>
            <p:spPr>
              <a:xfrm rot="1800000">
                <a:off x="4049942" y="290250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梯形 384"/>
              <p:cNvSpPr/>
              <p:nvPr/>
            </p:nvSpPr>
            <p:spPr>
              <a:xfrm rot="2160000">
                <a:off x="3983569" y="285939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梯形 387"/>
              <p:cNvSpPr/>
              <p:nvPr/>
            </p:nvSpPr>
            <p:spPr>
              <a:xfrm rot="2520000">
                <a:off x="3922065" y="2809594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梯形 390"/>
              <p:cNvSpPr/>
              <p:nvPr/>
            </p:nvSpPr>
            <p:spPr>
              <a:xfrm rot="2880000">
                <a:off x="3866104" y="2753633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4" name="梯形 393"/>
              <p:cNvSpPr/>
              <p:nvPr/>
            </p:nvSpPr>
            <p:spPr>
              <a:xfrm rot="3240000">
                <a:off x="3816299" y="269212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97" name="梯形 396"/>
              <p:cNvSpPr/>
              <p:nvPr/>
            </p:nvSpPr>
            <p:spPr>
              <a:xfrm rot="3600000">
                <a:off x="3773196" y="262575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00" name="梯形 399"/>
              <p:cNvSpPr/>
              <p:nvPr/>
            </p:nvSpPr>
            <p:spPr>
              <a:xfrm rot="3960000">
                <a:off x="3737267" y="2555241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03" name="梯形 402"/>
              <p:cNvSpPr/>
              <p:nvPr/>
            </p:nvSpPr>
            <p:spPr>
              <a:xfrm rot="4320000">
                <a:off x="3708905" y="2481357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06" name="梯形 405"/>
              <p:cNvSpPr/>
              <p:nvPr/>
            </p:nvSpPr>
            <p:spPr>
              <a:xfrm rot="4680000">
                <a:off x="3688422" y="2404913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09" name="梯形 408"/>
              <p:cNvSpPr/>
              <p:nvPr/>
            </p:nvSpPr>
            <p:spPr>
              <a:xfrm rot="5040000">
                <a:off x="3676042" y="232674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12" name="梯形 411"/>
              <p:cNvSpPr/>
              <p:nvPr/>
            </p:nvSpPr>
            <p:spPr>
              <a:xfrm rot="5400000">
                <a:off x="3671900" y="2247714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15" name="梯形 414"/>
              <p:cNvSpPr/>
              <p:nvPr/>
            </p:nvSpPr>
            <p:spPr>
              <a:xfrm rot="5760000">
                <a:off x="3676042" y="216868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18" name="梯形 417"/>
              <p:cNvSpPr/>
              <p:nvPr/>
            </p:nvSpPr>
            <p:spPr>
              <a:xfrm rot="6120000">
                <a:off x="3688422" y="2090515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1" name="梯形 420"/>
              <p:cNvSpPr/>
              <p:nvPr/>
            </p:nvSpPr>
            <p:spPr>
              <a:xfrm rot="6480000">
                <a:off x="3708905" y="2014071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4" name="梯形 423"/>
              <p:cNvSpPr/>
              <p:nvPr/>
            </p:nvSpPr>
            <p:spPr>
              <a:xfrm rot="6840000">
                <a:off x="3737267" y="1940187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梯形 426"/>
              <p:cNvSpPr/>
              <p:nvPr/>
            </p:nvSpPr>
            <p:spPr>
              <a:xfrm rot="7200000">
                <a:off x="3773196" y="186967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梯形 429"/>
              <p:cNvSpPr/>
              <p:nvPr/>
            </p:nvSpPr>
            <p:spPr>
              <a:xfrm rot="7560000">
                <a:off x="3816299" y="180329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33" name="梯形 432"/>
              <p:cNvSpPr/>
              <p:nvPr/>
            </p:nvSpPr>
            <p:spPr>
              <a:xfrm rot="7920000">
                <a:off x="3866104" y="1741795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梯形 435"/>
              <p:cNvSpPr/>
              <p:nvPr/>
            </p:nvSpPr>
            <p:spPr>
              <a:xfrm rot="8280000">
                <a:off x="3922065" y="1685834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39" name="梯形 438"/>
              <p:cNvSpPr/>
              <p:nvPr/>
            </p:nvSpPr>
            <p:spPr>
              <a:xfrm rot="8640000">
                <a:off x="3983569" y="163602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梯形 441"/>
              <p:cNvSpPr/>
              <p:nvPr/>
            </p:nvSpPr>
            <p:spPr>
              <a:xfrm rot="9000000">
                <a:off x="4049942" y="159292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梯形 444"/>
              <p:cNvSpPr/>
              <p:nvPr/>
            </p:nvSpPr>
            <p:spPr>
              <a:xfrm rot="9360000">
                <a:off x="4120457" y="1556997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梯形 447"/>
              <p:cNvSpPr/>
              <p:nvPr/>
            </p:nvSpPr>
            <p:spPr>
              <a:xfrm rot="9720000">
                <a:off x="4194341" y="1528635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梯形 450"/>
              <p:cNvSpPr/>
              <p:nvPr/>
            </p:nvSpPr>
            <p:spPr>
              <a:xfrm rot="10080000">
                <a:off x="4270785" y="150815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54" name="梯形 453"/>
              <p:cNvSpPr/>
              <p:nvPr/>
            </p:nvSpPr>
            <p:spPr>
              <a:xfrm rot="10440000">
                <a:off x="4348952" y="149577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梯形 456"/>
              <p:cNvSpPr/>
              <p:nvPr/>
            </p:nvSpPr>
            <p:spPr>
              <a:xfrm rot="10800000">
                <a:off x="4427984" y="1491630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梯形 459"/>
              <p:cNvSpPr/>
              <p:nvPr/>
            </p:nvSpPr>
            <p:spPr>
              <a:xfrm rot="11160000">
                <a:off x="4507016" y="149577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梯形 462"/>
              <p:cNvSpPr/>
              <p:nvPr/>
            </p:nvSpPr>
            <p:spPr>
              <a:xfrm rot="11520000">
                <a:off x="4585183" y="150815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梯形 465"/>
              <p:cNvSpPr/>
              <p:nvPr/>
            </p:nvSpPr>
            <p:spPr>
              <a:xfrm rot="11880000">
                <a:off x="4661627" y="1528635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69" name="梯形 468"/>
              <p:cNvSpPr/>
              <p:nvPr/>
            </p:nvSpPr>
            <p:spPr>
              <a:xfrm rot="12240000">
                <a:off x="4735511" y="1556997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72" name="梯形 471"/>
              <p:cNvSpPr/>
              <p:nvPr/>
            </p:nvSpPr>
            <p:spPr>
              <a:xfrm rot="12600000">
                <a:off x="4806026" y="159292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75" name="梯形 474"/>
              <p:cNvSpPr/>
              <p:nvPr/>
            </p:nvSpPr>
            <p:spPr>
              <a:xfrm rot="12960000">
                <a:off x="4872399" y="163602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78" name="梯形 477"/>
              <p:cNvSpPr/>
              <p:nvPr/>
            </p:nvSpPr>
            <p:spPr>
              <a:xfrm rot="13320000">
                <a:off x="4933903" y="1685834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81" name="梯形 480"/>
              <p:cNvSpPr/>
              <p:nvPr/>
            </p:nvSpPr>
            <p:spPr>
              <a:xfrm rot="13680000">
                <a:off x="4989864" y="1741795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84" name="梯形 483"/>
              <p:cNvSpPr/>
              <p:nvPr/>
            </p:nvSpPr>
            <p:spPr>
              <a:xfrm rot="14040000">
                <a:off x="5039669" y="180329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87" name="梯形 486"/>
              <p:cNvSpPr/>
              <p:nvPr/>
            </p:nvSpPr>
            <p:spPr>
              <a:xfrm rot="14400000">
                <a:off x="5082772" y="186967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90" name="梯形 489"/>
              <p:cNvSpPr/>
              <p:nvPr/>
            </p:nvSpPr>
            <p:spPr>
              <a:xfrm rot="14760000">
                <a:off x="5118701" y="1940187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93" name="梯形 492"/>
              <p:cNvSpPr/>
              <p:nvPr/>
            </p:nvSpPr>
            <p:spPr>
              <a:xfrm rot="15120000">
                <a:off x="5147063" y="2014071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96" name="梯形 495"/>
              <p:cNvSpPr/>
              <p:nvPr/>
            </p:nvSpPr>
            <p:spPr>
              <a:xfrm rot="15480000">
                <a:off x="5167546" y="2090515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99" name="梯形 498"/>
              <p:cNvSpPr/>
              <p:nvPr/>
            </p:nvSpPr>
            <p:spPr>
              <a:xfrm rot="15840000">
                <a:off x="5179926" y="216868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02" name="梯形 501"/>
              <p:cNvSpPr/>
              <p:nvPr/>
            </p:nvSpPr>
            <p:spPr>
              <a:xfrm rot="16200000">
                <a:off x="5184068" y="2247714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梯形 504"/>
              <p:cNvSpPr/>
              <p:nvPr/>
            </p:nvSpPr>
            <p:spPr>
              <a:xfrm rot="16560000">
                <a:off x="5179926" y="232674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08" name="梯形 507"/>
              <p:cNvSpPr/>
              <p:nvPr/>
            </p:nvSpPr>
            <p:spPr>
              <a:xfrm rot="16920000">
                <a:off x="5167546" y="2404913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梯形 510"/>
              <p:cNvSpPr/>
              <p:nvPr/>
            </p:nvSpPr>
            <p:spPr>
              <a:xfrm rot="17280000">
                <a:off x="5147063" y="2481357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14" name="梯形 513"/>
              <p:cNvSpPr/>
              <p:nvPr/>
            </p:nvSpPr>
            <p:spPr>
              <a:xfrm rot="17640000">
                <a:off x="5118701" y="2555241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17" name="梯形 516"/>
              <p:cNvSpPr/>
              <p:nvPr/>
            </p:nvSpPr>
            <p:spPr>
              <a:xfrm rot="18000000">
                <a:off x="5082772" y="262575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20" name="梯形 519"/>
              <p:cNvSpPr/>
              <p:nvPr/>
            </p:nvSpPr>
            <p:spPr>
              <a:xfrm rot="18360000">
                <a:off x="5039669" y="269212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23" name="梯形 522"/>
              <p:cNvSpPr/>
              <p:nvPr/>
            </p:nvSpPr>
            <p:spPr>
              <a:xfrm rot="18720000">
                <a:off x="4989864" y="2753633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26" name="梯形 525"/>
              <p:cNvSpPr/>
              <p:nvPr/>
            </p:nvSpPr>
            <p:spPr>
              <a:xfrm rot="19080000">
                <a:off x="4933903" y="2809594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29" name="梯形 528"/>
              <p:cNvSpPr/>
              <p:nvPr/>
            </p:nvSpPr>
            <p:spPr>
              <a:xfrm rot="19440000">
                <a:off x="4872399" y="285939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32" name="梯形 531"/>
              <p:cNvSpPr/>
              <p:nvPr/>
            </p:nvSpPr>
            <p:spPr>
              <a:xfrm rot="19800000">
                <a:off x="4806026" y="290250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35" name="梯形 534"/>
              <p:cNvSpPr/>
              <p:nvPr/>
            </p:nvSpPr>
            <p:spPr>
              <a:xfrm rot="20160000">
                <a:off x="4735511" y="2938431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38" name="梯形 537"/>
              <p:cNvSpPr/>
              <p:nvPr/>
            </p:nvSpPr>
            <p:spPr>
              <a:xfrm rot="20520000">
                <a:off x="4661627" y="2966793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41" name="梯形 540"/>
              <p:cNvSpPr/>
              <p:nvPr/>
            </p:nvSpPr>
            <p:spPr>
              <a:xfrm rot="20880000">
                <a:off x="4585183" y="298727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44" name="梯形 543"/>
              <p:cNvSpPr/>
              <p:nvPr/>
            </p:nvSpPr>
            <p:spPr>
              <a:xfrm rot="21240000">
                <a:off x="4507016" y="299965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23" name="TextBox 622"/>
            <p:cNvSpPr txBox="1"/>
            <p:nvPr/>
          </p:nvSpPr>
          <p:spPr>
            <a:xfrm>
              <a:off x="3319958" y="2167225"/>
              <a:ext cx="2499583" cy="798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PPS</a:t>
              </a:r>
              <a:r>
                <a:rPr lang="zh-CN" altLang="en-US" sz="2800" dirty="0" smtClean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抽样第一阶段</a:t>
              </a:r>
              <a:endParaRPr lang="en-US" altLang="zh-CN" sz="28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800" dirty="0" smtClean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确定入样行政区</a:t>
              </a:r>
            </a:p>
          </p:txBody>
        </p:sp>
      </p:grpSp>
      <p:grpSp>
        <p:nvGrpSpPr>
          <p:cNvPr id="621" name="组合 620"/>
          <p:cNvGrpSpPr/>
          <p:nvPr/>
        </p:nvGrpSpPr>
        <p:grpSpPr>
          <a:xfrm>
            <a:off x="221579" y="328415"/>
            <a:ext cx="8546485" cy="4268851"/>
            <a:chOff x="221579" y="328415"/>
            <a:chExt cx="8546485" cy="4268851"/>
          </a:xfrm>
        </p:grpSpPr>
        <p:sp>
          <p:nvSpPr>
            <p:cNvPr id="611" name="矩形 610"/>
            <p:cNvSpPr/>
            <p:nvPr/>
          </p:nvSpPr>
          <p:spPr>
            <a:xfrm>
              <a:off x="221579" y="1621496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襄城区</a:t>
              </a:r>
            </a:p>
          </p:txBody>
        </p:sp>
        <p:sp>
          <p:nvSpPr>
            <p:cNvPr id="612" name="矩形 611"/>
            <p:cNvSpPr/>
            <p:nvPr/>
          </p:nvSpPr>
          <p:spPr>
            <a:xfrm>
              <a:off x="1545943" y="883457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樊城区</a:t>
              </a:r>
            </a:p>
          </p:txBody>
        </p:sp>
        <p:sp>
          <p:nvSpPr>
            <p:cNvPr id="613" name="矩形 612"/>
            <p:cNvSpPr/>
            <p:nvPr/>
          </p:nvSpPr>
          <p:spPr>
            <a:xfrm>
              <a:off x="2954405" y="43711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襄州区</a:t>
              </a:r>
            </a:p>
          </p:txBody>
        </p:sp>
        <p:sp>
          <p:nvSpPr>
            <p:cNvPr id="614" name="矩形 613"/>
            <p:cNvSpPr/>
            <p:nvPr/>
          </p:nvSpPr>
          <p:spPr>
            <a:xfrm>
              <a:off x="5132331" y="328415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高新区</a:t>
              </a:r>
            </a:p>
          </p:txBody>
        </p:sp>
        <p:sp>
          <p:nvSpPr>
            <p:cNvPr id="615" name="矩形 614"/>
            <p:cNvSpPr/>
            <p:nvPr/>
          </p:nvSpPr>
          <p:spPr>
            <a:xfrm>
              <a:off x="7861467" y="723412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南漳县</a:t>
              </a:r>
            </a:p>
          </p:txBody>
        </p:sp>
        <p:sp>
          <p:nvSpPr>
            <p:cNvPr id="616" name="矩形 615"/>
            <p:cNvSpPr/>
            <p:nvPr/>
          </p:nvSpPr>
          <p:spPr>
            <a:xfrm>
              <a:off x="2449994" y="4227934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谷城县</a:t>
              </a:r>
            </a:p>
          </p:txBody>
        </p:sp>
        <p:sp>
          <p:nvSpPr>
            <p:cNvPr id="617" name="矩形 616"/>
            <p:cNvSpPr/>
            <p:nvPr/>
          </p:nvSpPr>
          <p:spPr>
            <a:xfrm>
              <a:off x="7447113" y="219826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保康县</a:t>
              </a:r>
            </a:p>
          </p:txBody>
        </p:sp>
        <p:sp>
          <p:nvSpPr>
            <p:cNvPr id="618" name="矩形 617"/>
            <p:cNvSpPr/>
            <p:nvPr/>
          </p:nvSpPr>
          <p:spPr>
            <a:xfrm>
              <a:off x="5624244" y="4074626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老河口市</a:t>
              </a:r>
            </a:p>
          </p:txBody>
        </p:sp>
        <p:sp>
          <p:nvSpPr>
            <p:cNvPr id="619" name="矩形 618"/>
            <p:cNvSpPr/>
            <p:nvPr/>
          </p:nvSpPr>
          <p:spPr>
            <a:xfrm>
              <a:off x="7890901" y="3769091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宜城市</a:t>
              </a:r>
            </a:p>
          </p:txBody>
        </p:sp>
        <p:sp>
          <p:nvSpPr>
            <p:cNvPr id="620" name="矩形 619"/>
            <p:cNvSpPr/>
            <p:nvPr/>
          </p:nvSpPr>
          <p:spPr>
            <a:xfrm>
              <a:off x="660160" y="3716453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枣阳市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063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7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 tmFilter="0, 0; .2, .5; .8, .5; 1, 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000" autoRev="1" fill="hold"/>
                                        <p:tgtEl>
                                          <p:spTgt spid="6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9144001" cy="5143500"/>
          </a:xfrm>
          <a:prstGeom prst="rect">
            <a:avLst/>
          </a:prstGeom>
          <a:solidFill>
            <a:schemeClr val="tx1">
              <a:alpha val="2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3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882" y="-2199132"/>
            <a:ext cx="9541764" cy="954176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79512" y="328415"/>
            <a:ext cx="8816309" cy="4571116"/>
            <a:chOff x="179512" y="328415"/>
            <a:chExt cx="8816309" cy="4571116"/>
          </a:xfrm>
        </p:grpSpPr>
        <p:sp>
          <p:nvSpPr>
            <p:cNvPr id="5" name="矩形 4"/>
            <p:cNvSpPr/>
            <p:nvPr/>
          </p:nvSpPr>
          <p:spPr>
            <a:xfrm>
              <a:off x="425138" y="570741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张湾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街道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354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1419826" y="1203598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东风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街道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436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827405" y="373618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王府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街道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854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132331" y="328415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檀溪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街道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297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759060" y="515435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隆中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街道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221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449994" y="4227934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米公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街道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472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887825" y="1652298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汉江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街道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482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495093" y="4080417"/>
              <a:ext cx="133882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清河口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街道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584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759060" y="4084220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中原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街道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378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99592" y="2988965"/>
              <a:ext cx="133882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七里河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街道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856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6420232" y="3369261"/>
              <a:ext cx="133882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南漳县城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区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295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762732" y="4253200"/>
              <a:ext cx="133882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谷城县城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区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175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194306" y="1758823"/>
              <a:ext cx="133882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保康县城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区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235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7102995" y="2619633"/>
              <a:ext cx="156966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老河口市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城区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492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6651064" y="1060866"/>
              <a:ext cx="133882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宜城市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城区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299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179512" y="3579862"/>
              <a:ext cx="133882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枣阳市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城区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624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2692936" y="692686"/>
            <a:ext cx="3758128" cy="3758128"/>
            <a:chOff x="2806700" y="806450"/>
            <a:chExt cx="3530600" cy="3530600"/>
          </a:xfrm>
        </p:grpSpPr>
        <p:grpSp>
          <p:nvGrpSpPr>
            <p:cNvPr id="153" name="组合 152"/>
            <p:cNvGrpSpPr/>
            <p:nvPr/>
          </p:nvGrpSpPr>
          <p:grpSpPr>
            <a:xfrm>
              <a:off x="2806700" y="806450"/>
              <a:ext cx="3530600" cy="3530600"/>
              <a:chOff x="3586748" y="1491630"/>
              <a:chExt cx="1728192" cy="1728192"/>
            </a:xfrm>
          </p:grpSpPr>
          <p:sp>
            <p:nvSpPr>
              <p:cNvPr id="155" name="梯形 154"/>
              <p:cNvSpPr/>
              <p:nvPr/>
            </p:nvSpPr>
            <p:spPr>
              <a:xfrm>
                <a:off x="4427984" y="3003798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梯形 155"/>
              <p:cNvSpPr/>
              <p:nvPr/>
            </p:nvSpPr>
            <p:spPr>
              <a:xfrm rot="360000">
                <a:off x="4348952" y="299965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梯形 156"/>
              <p:cNvSpPr/>
              <p:nvPr/>
            </p:nvSpPr>
            <p:spPr>
              <a:xfrm rot="720000">
                <a:off x="4270785" y="298727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梯形 157"/>
              <p:cNvSpPr/>
              <p:nvPr/>
            </p:nvSpPr>
            <p:spPr>
              <a:xfrm rot="1080000">
                <a:off x="4194341" y="2966793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梯形 158"/>
              <p:cNvSpPr/>
              <p:nvPr/>
            </p:nvSpPr>
            <p:spPr>
              <a:xfrm rot="1440000">
                <a:off x="4120457" y="2938431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梯形 159"/>
              <p:cNvSpPr/>
              <p:nvPr/>
            </p:nvSpPr>
            <p:spPr>
              <a:xfrm rot="1800000">
                <a:off x="4049942" y="290250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梯形 160"/>
              <p:cNvSpPr/>
              <p:nvPr/>
            </p:nvSpPr>
            <p:spPr>
              <a:xfrm rot="2160000">
                <a:off x="3983569" y="285939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梯形 161"/>
              <p:cNvSpPr/>
              <p:nvPr/>
            </p:nvSpPr>
            <p:spPr>
              <a:xfrm rot="2520000">
                <a:off x="3922065" y="2809594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3" name="梯形 162"/>
              <p:cNvSpPr/>
              <p:nvPr/>
            </p:nvSpPr>
            <p:spPr>
              <a:xfrm rot="2880000">
                <a:off x="3866104" y="2753633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梯形 163"/>
              <p:cNvSpPr/>
              <p:nvPr/>
            </p:nvSpPr>
            <p:spPr>
              <a:xfrm rot="3240000">
                <a:off x="3816299" y="269212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梯形 164"/>
              <p:cNvSpPr/>
              <p:nvPr/>
            </p:nvSpPr>
            <p:spPr>
              <a:xfrm rot="3600000">
                <a:off x="3773196" y="262575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梯形 165"/>
              <p:cNvSpPr/>
              <p:nvPr/>
            </p:nvSpPr>
            <p:spPr>
              <a:xfrm rot="3960000">
                <a:off x="3737267" y="2555241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梯形 166"/>
              <p:cNvSpPr/>
              <p:nvPr/>
            </p:nvSpPr>
            <p:spPr>
              <a:xfrm rot="4320000">
                <a:off x="3708905" y="2481357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梯形 167"/>
              <p:cNvSpPr/>
              <p:nvPr/>
            </p:nvSpPr>
            <p:spPr>
              <a:xfrm rot="4680000">
                <a:off x="3688422" y="2404913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梯形 168"/>
              <p:cNvSpPr/>
              <p:nvPr/>
            </p:nvSpPr>
            <p:spPr>
              <a:xfrm rot="5040000">
                <a:off x="3676042" y="232674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梯形 169"/>
              <p:cNvSpPr/>
              <p:nvPr/>
            </p:nvSpPr>
            <p:spPr>
              <a:xfrm rot="5400000">
                <a:off x="3671900" y="2247714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梯形 170"/>
              <p:cNvSpPr/>
              <p:nvPr/>
            </p:nvSpPr>
            <p:spPr>
              <a:xfrm rot="5760000">
                <a:off x="3676042" y="216868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梯形 171"/>
              <p:cNvSpPr/>
              <p:nvPr/>
            </p:nvSpPr>
            <p:spPr>
              <a:xfrm rot="6120000">
                <a:off x="3688422" y="2090515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梯形 172"/>
              <p:cNvSpPr/>
              <p:nvPr/>
            </p:nvSpPr>
            <p:spPr>
              <a:xfrm rot="6480000">
                <a:off x="3708905" y="2014071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梯形 173"/>
              <p:cNvSpPr/>
              <p:nvPr/>
            </p:nvSpPr>
            <p:spPr>
              <a:xfrm rot="6840000">
                <a:off x="3737267" y="1940187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梯形 174"/>
              <p:cNvSpPr/>
              <p:nvPr/>
            </p:nvSpPr>
            <p:spPr>
              <a:xfrm rot="7200000">
                <a:off x="3773196" y="186967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梯形 175"/>
              <p:cNvSpPr/>
              <p:nvPr/>
            </p:nvSpPr>
            <p:spPr>
              <a:xfrm rot="7560000">
                <a:off x="3816299" y="180329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梯形 176"/>
              <p:cNvSpPr/>
              <p:nvPr/>
            </p:nvSpPr>
            <p:spPr>
              <a:xfrm rot="7920000">
                <a:off x="3866104" y="1741795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梯形 177"/>
              <p:cNvSpPr/>
              <p:nvPr/>
            </p:nvSpPr>
            <p:spPr>
              <a:xfrm rot="8280000">
                <a:off x="3922065" y="1685834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9" name="梯形 178"/>
              <p:cNvSpPr/>
              <p:nvPr/>
            </p:nvSpPr>
            <p:spPr>
              <a:xfrm rot="8640000">
                <a:off x="3983569" y="163602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梯形 179"/>
              <p:cNvSpPr/>
              <p:nvPr/>
            </p:nvSpPr>
            <p:spPr>
              <a:xfrm rot="9000000">
                <a:off x="4049942" y="159292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梯形 180"/>
              <p:cNvSpPr/>
              <p:nvPr/>
            </p:nvSpPr>
            <p:spPr>
              <a:xfrm rot="9360000">
                <a:off x="4120457" y="1556997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梯形 181"/>
              <p:cNvSpPr/>
              <p:nvPr/>
            </p:nvSpPr>
            <p:spPr>
              <a:xfrm rot="9720000">
                <a:off x="4194341" y="1528635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梯形 182"/>
              <p:cNvSpPr/>
              <p:nvPr/>
            </p:nvSpPr>
            <p:spPr>
              <a:xfrm rot="10080000">
                <a:off x="4270785" y="150815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梯形 183"/>
              <p:cNvSpPr/>
              <p:nvPr/>
            </p:nvSpPr>
            <p:spPr>
              <a:xfrm rot="10440000">
                <a:off x="4348952" y="149577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梯形 184"/>
              <p:cNvSpPr/>
              <p:nvPr/>
            </p:nvSpPr>
            <p:spPr>
              <a:xfrm rot="10800000">
                <a:off x="4427984" y="1491630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梯形 185"/>
              <p:cNvSpPr/>
              <p:nvPr/>
            </p:nvSpPr>
            <p:spPr>
              <a:xfrm rot="11160000">
                <a:off x="4507016" y="149577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梯形 186"/>
              <p:cNvSpPr/>
              <p:nvPr/>
            </p:nvSpPr>
            <p:spPr>
              <a:xfrm rot="11520000">
                <a:off x="4585183" y="150815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梯形 187"/>
              <p:cNvSpPr/>
              <p:nvPr/>
            </p:nvSpPr>
            <p:spPr>
              <a:xfrm rot="11880000">
                <a:off x="4661627" y="1528635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梯形 188"/>
              <p:cNvSpPr/>
              <p:nvPr/>
            </p:nvSpPr>
            <p:spPr>
              <a:xfrm rot="12240000">
                <a:off x="4735511" y="1556997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梯形 189"/>
              <p:cNvSpPr/>
              <p:nvPr/>
            </p:nvSpPr>
            <p:spPr>
              <a:xfrm rot="12600000">
                <a:off x="4806026" y="159292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梯形 190"/>
              <p:cNvSpPr/>
              <p:nvPr/>
            </p:nvSpPr>
            <p:spPr>
              <a:xfrm rot="12960000">
                <a:off x="4872399" y="163602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梯形 191"/>
              <p:cNvSpPr/>
              <p:nvPr/>
            </p:nvSpPr>
            <p:spPr>
              <a:xfrm rot="13320000">
                <a:off x="4933903" y="1685834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梯形 192"/>
              <p:cNvSpPr/>
              <p:nvPr/>
            </p:nvSpPr>
            <p:spPr>
              <a:xfrm rot="13680000">
                <a:off x="4989864" y="1741795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梯形 193"/>
              <p:cNvSpPr/>
              <p:nvPr/>
            </p:nvSpPr>
            <p:spPr>
              <a:xfrm rot="14040000">
                <a:off x="5039669" y="180329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梯形 194"/>
              <p:cNvSpPr/>
              <p:nvPr/>
            </p:nvSpPr>
            <p:spPr>
              <a:xfrm rot="14400000">
                <a:off x="5082772" y="186967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梯形 195"/>
              <p:cNvSpPr/>
              <p:nvPr/>
            </p:nvSpPr>
            <p:spPr>
              <a:xfrm rot="14760000">
                <a:off x="5118701" y="1940187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梯形 196"/>
              <p:cNvSpPr/>
              <p:nvPr/>
            </p:nvSpPr>
            <p:spPr>
              <a:xfrm rot="15120000">
                <a:off x="5147063" y="2014071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梯形 197"/>
              <p:cNvSpPr/>
              <p:nvPr/>
            </p:nvSpPr>
            <p:spPr>
              <a:xfrm rot="15480000">
                <a:off x="5167546" y="2090515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梯形 198"/>
              <p:cNvSpPr/>
              <p:nvPr/>
            </p:nvSpPr>
            <p:spPr>
              <a:xfrm rot="15840000">
                <a:off x="5179926" y="216868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梯形 199"/>
              <p:cNvSpPr/>
              <p:nvPr/>
            </p:nvSpPr>
            <p:spPr>
              <a:xfrm rot="16200000">
                <a:off x="5184068" y="2247714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梯形 200"/>
              <p:cNvSpPr/>
              <p:nvPr/>
            </p:nvSpPr>
            <p:spPr>
              <a:xfrm rot="16560000">
                <a:off x="5179926" y="232674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梯形 201"/>
              <p:cNvSpPr/>
              <p:nvPr/>
            </p:nvSpPr>
            <p:spPr>
              <a:xfrm rot="16920000">
                <a:off x="5167546" y="2404913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梯形 202"/>
              <p:cNvSpPr/>
              <p:nvPr/>
            </p:nvSpPr>
            <p:spPr>
              <a:xfrm rot="17280000">
                <a:off x="5147063" y="2481357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梯形 203"/>
              <p:cNvSpPr/>
              <p:nvPr/>
            </p:nvSpPr>
            <p:spPr>
              <a:xfrm rot="17640000">
                <a:off x="5118701" y="2555241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梯形 204"/>
              <p:cNvSpPr/>
              <p:nvPr/>
            </p:nvSpPr>
            <p:spPr>
              <a:xfrm rot="18000000">
                <a:off x="5082772" y="262575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梯形 205"/>
              <p:cNvSpPr/>
              <p:nvPr/>
            </p:nvSpPr>
            <p:spPr>
              <a:xfrm rot="18360000">
                <a:off x="5039669" y="269212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梯形 206"/>
              <p:cNvSpPr/>
              <p:nvPr/>
            </p:nvSpPr>
            <p:spPr>
              <a:xfrm rot="18720000">
                <a:off x="4989864" y="2753633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梯形 207"/>
              <p:cNvSpPr/>
              <p:nvPr/>
            </p:nvSpPr>
            <p:spPr>
              <a:xfrm rot="19080000">
                <a:off x="4933903" y="2809594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梯形 208"/>
              <p:cNvSpPr/>
              <p:nvPr/>
            </p:nvSpPr>
            <p:spPr>
              <a:xfrm rot="19440000">
                <a:off x="4872399" y="285939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梯形 209"/>
              <p:cNvSpPr/>
              <p:nvPr/>
            </p:nvSpPr>
            <p:spPr>
              <a:xfrm rot="19800000">
                <a:off x="4806026" y="290250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梯形 210"/>
              <p:cNvSpPr/>
              <p:nvPr/>
            </p:nvSpPr>
            <p:spPr>
              <a:xfrm rot="20160000">
                <a:off x="4735511" y="2938431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梯形 211"/>
              <p:cNvSpPr/>
              <p:nvPr/>
            </p:nvSpPr>
            <p:spPr>
              <a:xfrm rot="20520000">
                <a:off x="4661627" y="2966793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梯形 212"/>
              <p:cNvSpPr/>
              <p:nvPr/>
            </p:nvSpPr>
            <p:spPr>
              <a:xfrm rot="20880000">
                <a:off x="4585183" y="298727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梯形 213"/>
              <p:cNvSpPr/>
              <p:nvPr/>
            </p:nvSpPr>
            <p:spPr>
              <a:xfrm rot="21240000">
                <a:off x="4507016" y="299965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3167558" y="2167225"/>
              <a:ext cx="2804386" cy="896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PPS</a:t>
              </a:r>
              <a:r>
                <a:rPr lang="zh-CN" altLang="en-US" sz="2800" dirty="0" smtClean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抽样第二阶段</a:t>
              </a:r>
              <a:endParaRPr lang="en-US" altLang="zh-CN" sz="28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800" dirty="0" smtClean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确定入样街道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552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 flipH="1">
            <a:off x="0" y="0"/>
            <a:ext cx="9144001" cy="5143500"/>
          </a:xfrm>
          <a:prstGeom prst="rect">
            <a:avLst/>
          </a:prstGeom>
          <a:solidFill>
            <a:schemeClr val="tx1">
              <a:alpha val="2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79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882" y="-2199132"/>
            <a:ext cx="9541764" cy="9541764"/>
          </a:xfrm>
          <a:prstGeom prst="rect">
            <a:avLst/>
          </a:prstGeom>
        </p:spPr>
      </p:pic>
      <p:grpSp>
        <p:nvGrpSpPr>
          <p:cNvPr id="80" name="组合 79"/>
          <p:cNvGrpSpPr/>
          <p:nvPr/>
        </p:nvGrpSpPr>
        <p:grpSpPr>
          <a:xfrm>
            <a:off x="194306" y="328415"/>
            <a:ext cx="8899682" cy="4689866"/>
            <a:chOff x="194306" y="328415"/>
            <a:chExt cx="8899682" cy="4689866"/>
          </a:xfrm>
        </p:grpSpPr>
        <p:sp>
          <p:nvSpPr>
            <p:cNvPr id="81" name="矩形 80"/>
            <p:cNvSpPr/>
            <p:nvPr/>
          </p:nvSpPr>
          <p:spPr>
            <a:xfrm>
              <a:off x="425138" y="570741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王府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社区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0584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1496026" y="1430099"/>
              <a:ext cx="133882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檀溪湖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社区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1924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2555776" y="411510"/>
              <a:ext cx="156966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北城民族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社区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2196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5132331" y="328415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康馨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社区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482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7524328" y="515435"/>
              <a:ext cx="133882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光化办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社区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2844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449994" y="4227934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星月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社区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0426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7524328" y="1652298"/>
              <a:ext cx="156966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过渡湾街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社区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1833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5495093" y="4080417"/>
              <a:ext cx="133882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朝晋门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社区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2335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7759060" y="4084220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水镜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社区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2825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899592" y="2988965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毛纺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社区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1965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6420232" y="3369261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张湾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社区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1699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784900" y="4371950"/>
              <a:ext cx="133882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大井台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社区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2652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194306" y="1758823"/>
              <a:ext cx="128112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609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研究所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1296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7102995" y="2619633"/>
              <a:ext cx="133882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汽车工业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园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1465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6651064" y="1060866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城关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社区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0862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30178" y="3738593"/>
              <a:ext cx="133882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人民路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社区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1623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2692936" y="692686"/>
            <a:ext cx="3758128" cy="3758128"/>
            <a:chOff x="2806700" y="806450"/>
            <a:chExt cx="3530600" cy="3530600"/>
          </a:xfrm>
        </p:grpSpPr>
        <p:grpSp>
          <p:nvGrpSpPr>
            <p:cNvPr id="98" name="组合 97"/>
            <p:cNvGrpSpPr/>
            <p:nvPr/>
          </p:nvGrpSpPr>
          <p:grpSpPr>
            <a:xfrm>
              <a:off x="2806700" y="806450"/>
              <a:ext cx="3530600" cy="3530600"/>
              <a:chOff x="3586748" y="1491630"/>
              <a:chExt cx="1728192" cy="1728192"/>
            </a:xfrm>
          </p:grpSpPr>
          <p:sp>
            <p:nvSpPr>
              <p:cNvPr id="100" name="梯形 99"/>
              <p:cNvSpPr/>
              <p:nvPr/>
            </p:nvSpPr>
            <p:spPr>
              <a:xfrm>
                <a:off x="4427984" y="3003798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梯形 100"/>
              <p:cNvSpPr/>
              <p:nvPr/>
            </p:nvSpPr>
            <p:spPr>
              <a:xfrm rot="360000">
                <a:off x="4348952" y="299965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梯形 101"/>
              <p:cNvSpPr/>
              <p:nvPr/>
            </p:nvSpPr>
            <p:spPr>
              <a:xfrm rot="720000">
                <a:off x="4270785" y="298727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梯形 102"/>
              <p:cNvSpPr/>
              <p:nvPr/>
            </p:nvSpPr>
            <p:spPr>
              <a:xfrm rot="1080000">
                <a:off x="4194341" y="2966793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梯形 103"/>
              <p:cNvSpPr/>
              <p:nvPr/>
            </p:nvSpPr>
            <p:spPr>
              <a:xfrm rot="1440000">
                <a:off x="4120457" y="2938431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梯形 104"/>
              <p:cNvSpPr/>
              <p:nvPr/>
            </p:nvSpPr>
            <p:spPr>
              <a:xfrm rot="1800000">
                <a:off x="4049942" y="290250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梯形 105"/>
              <p:cNvSpPr/>
              <p:nvPr/>
            </p:nvSpPr>
            <p:spPr>
              <a:xfrm rot="2160000">
                <a:off x="3983569" y="285939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梯形 106"/>
              <p:cNvSpPr/>
              <p:nvPr/>
            </p:nvSpPr>
            <p:spPr>
              <a:xfrm rot="2520000">
                <a:off x="3922065" y="2809594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梯形 107"/>
              <p:cNvSpPr/>
              <p:nvPr/>
            </p:nvSpPr>
            <p:spPr>
              <a:xfrm rot="2880000">
                <a:off x="3866104" y="2753633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梯形 108"/>
              <p:cNvSpPr/>
              <p:nvPr/>
            </p:nvSpPr>
            <p:spPr>
              <a:xfrm rot="3240000">
                <a:off x="3816299" y="269212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梯形 109"/>
              <p:cNvSpPr/>
              <p:nvPr/>
            </p:nvSpPr>
            <p:spPr>
              <a:xfrm rot="3600000">
                <a:off x="3773196" y="262575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梯形 110"/>
              <p:cNvSpPr/>
              <p:nvPr/>
            </p:nvSpPr>
            <p:spPr>
              <a:xfrm rot="3960000">
                <a:off x="3737267" y="2555241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梯形 111"/>
              <p:cNvSpPr/>
              <p:nvPr/>
            </p:nvSpPr>
            <p:spPr>
              <a:xfrm rot="4320000">
                <a:off x="3708905" y="2481357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梯形 112"/>
              <p:cNvSpPr/>
              <p:nvPr/>
            </p:nvSpPr>
            <p:spPr>
              <a:xfrm rot="4680000">
                <a:off x="3688422" y="2404913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梯形 113"/>
              <p:cNvSpPr/>
              <p:nvPr/>
            </p:nvSpPr>
            <p:spPr>
              <a:xfrm rot="5040000">
                <a:off x="3676042" y="232674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梯形 114"/>
              <p:cNvSpPr/>
              <p:nvPr/>
            </p:nvSpPr>
            <p:spPr>
              <a:xfrm rot="5400000">
                <a:off x="3671900" y="2247714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梯形 115"/>
              <p:cNvSpPr/>
              <p:nvPr/>
            </p:nvSpPr>
            <p:spPr>
              <a:xfrm rot="5760000">
                <a:off x="3676042" y="216868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梯形 116"/>
              <p:cNvSpPr/>
              <p:nvPr/>
            </p:nvSpPr>
            <p:spPr>
              <a:xfrm rot="6120000">
                <a:off x="3688422" y="2090515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梯形 117"/>
              <p:cNvSpPr/>
              <p:nvPr/>
            </p:nvSpPr>
            <p:spPr>
              <a:xfrm rot="6480000">
                <a:off x="3708905" y="2014071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梯形 118"/>
              <p:cNvSpPr/>
              <p:nvPr/>
            </p:nvSpPr>
            <p:spPr>
              <a:xfrm rot="6840000">
                <a:off x="3737267" y="1940187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梯形 119"/>
              <p:cNvSpPr/>
              <p:nvPr/>
            </p:nvSpPr>
            <p:spPr>
              <a:xfrm rot="7200000">
                <a:off x="3773196" y="186967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梯形 120"/>
              <p:cNvSpPr/>
              <p:nvPr/>
            </p:nvSpPr>
            <p:spPr>
              <a:xfrm rot="7560000">
                <a:off x="3816299" y="180329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梯形 121"/>
              <p:cNvSpPr/>
              <p:nvPr/>
            </p:nvSpPr>
            <p:spPr>
              <a:xfrm rot="7920000">
                <a:off x="3866104" y="1741795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梯形 122"/>
              <p:cNvSpPr/>
              <p:nvPr/>
            </p:nvSpPr>
            <p:spPr>
              <a:xfrm rot="8280000">
                <a:off x="3922065" y="1685834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梯形 123"/>
              <p:cNvSpPr/>
              <p:nvPr/>
            </p:nvSpPr>
            <p:spPr>
              <a:xfrm rot="8640000">
                <a:off x="3983569" y="163602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梯形 124"/>
              <p:cNvSpPr/>
              <p:nvPr/>
            </p:nvSpPr>
            <p:spPr>
              <a:xfrm rot="9000000">
                <a:off x="4049942" y="159292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梯形 125"/>
              <p:cNvSpPr/>
              <p:nvPr/>
            </p:nvSpPr>
            <p:spPr>
              <a:xfrm rot="9360000">
                <a:off x="4120457" y="1556997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梯形 126"/>
              <p:cNvSpPr/>
              <p:nvPr/>
            </p:nvSpPr>
            <p:spPr>
              <a:xfrm rot="9720000">
                <a:off x="4194341" y="1528635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梯形 127"/>
              <p:cNvSpPr/>
              <p:nvPr/>
            </p:nvSpPr>
            <p:spPr>
              <a:xfrm rot="10080000">
                <a:off x="4270785" y="150815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梯形 128"/>
              <p:cNvSpPr/>
              <p:nvPr/>
            </p:nvSpPr>
            <p:spPr>
              <a:xfrm rot="10440000">
                <a:off x="4348952" y="149577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梯形 129"/>
              <p:cNvSpPr/>
              <p:nvPr/>
            </p:nvSpPr>
            <p:spPr>
              <a:xfrm rot="10800000">
                <a:off x="4427984" y="1491630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梯形 130"/>
              <p:cNvSpPr/>
              <p:nvPr/>
            </p:nvSpPr>
            <p:spPr>
              <a:xfrm rot="11160000">
                <a:off x="4507016" y="149577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梯形 131"/>
              <p:cNvSpPr/>
              <p:nvPr/>
            </p:nvSpPr>
            <p:spPr>
              <a:xfrm rot="11520000">
                <a:off x="4585183" y="150815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梯形 132"/>
              <p:cNvSpPr/>
              <p:nvPr/>
            </p:nvSpPr>
            <p:spPr>
              <a:xfrm rot="11880000">
                <a:off x="4661627" y="1528635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梯形 133"/>
              <p:cNvSpPr/>
              <p:nvPr/>
            </p:nvSpPr>
            <p:spPr>
              <a:xfrm rot="12240000">
                <a:off x="4735511" y="1556997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梯形 134"/>
              <p:cNvSpPr/>
              <p:nvPr/>
            </p:nvSpPr>
            <p:spPr>
              <a:xfrm rot="12600000">
                <a:off x="4806026" y="159292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梯形 135"/>
              <p:cNvSpPr/>
              <p:nvPr/>
            </p:nvSpPr>
            <p:spPr>
              <a:xfrm rot="12960000">
                <a:off x="4872399" y="163602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梯形 136"/>
              <p:cNvSpPr/>
              <p:nvPr/>
            </p:nvSpPr>
            <p:spPr>
              <a:xfrm rot="13320000">
                <a:off x="4933903" y="1685834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梯形 137"/>
              <p:cNvSpPr/>
              <p:nvPr/>
            </p:nvSpPr>
            <p:spPr>
              <a:xfrm rot="13680000">
                <a:off x="4989864" y="1741795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梯形 138"/>
              <p:cNvSpPr/>
              <p:nvPr/>
            </p:nvSpPr>
            <p:spPr>
              <a:xfrm rot="14040000">
                <a:off x="5039669" y="180329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梯形 139"/>
              <p:cNvSpPr/>
              <p:nvPr/>
            </p:nvSpPr>
            <p:spPr>
              <a:xfrm rot="14400000">
                <a:off x="5082772" y="186967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梯形 140"/>
              <p:cNvSpPr/>
              <p:nvPr/>
            </p:nvSpPr>
            <p:spPr>
              <a:xfrm rot="14760000">
                <a:off x="5118701" y="1940187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梯形 141"/>
              <p:cNvSpPr/>
              <p:nvPr/>
            </p:nvSpPr>
            <p:spPr>
              <a:xfrm rot="15120000">
                <a:off x="5147063" y="2014071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梯形 142"/>
              <p:cNvSpPr/>
              <p:nvPr/>
            </p:nvSpPr>
            <p:spPr>
              <a:xfrm rot="15480000">
                <a:off x="5167546" y="2090515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梯形 143"/>
              <p:cNvSpPr/>
              <p:nvPr/>
            </p:nvSpPr>
            <p:spPr>
              <a:xfrm rot="15840000">
                <a:off x="5179926" y="216868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梯形 144"/>
              <p:cNvSpPr/>
              <p:nvPr/>
            </p:nvSpPr>
            <p:spPr>
              <a:xfrm rot="16200000">
                <a:off x="5184068" y="2247714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梯形 145"/>
              <p:cNvSpPr/>
              <p:nvPr/>
            </p:nvSpPr>
            <p:spPr>
              <a:xfrm rot="16560000">
                <a:off x="5179926" y="232674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梯形 146"/>
              <p:cNvSpPr/>
              <p:nvPr/>
            </p:nvSpPr>
            <p:spPr>
              <a:xfrm rot="16920000">
                <a:off x="5167546" y="2404913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梯形 147"/>
              <p:cNvSpPr/>
              <p:nvPr/>
            </p:nvSpPr>
            <p:spPr>
              <a:xfrm rot="17280000">
                <a:off x="5147063" y="2481357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梯形 148"/>
              <p:cNvSpPr/>
              <p:nvPr/>
            </p:nvSpPr>
            <p:spPr>
              <a:xfrm rot="17640000">
                <a:off x="5118701" y="2555241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梯形 149"/>
              <p:cNvSpPr/>
              <p:nvPr/>
            </p:nvSpPr>
            <p:spPr>
              <a:xfrm rot="18000000">
                <a:off x="5082772" y="262575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梯形 150"/>
              <p:cNvSpPr/>
              <p:nvPr/>
            </p:nvSpPr>
            <p:spPr>
              <a:xfrm rot="18360000">
                <a:off x="5039669" y="269212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梯形 151"/>
              <p:cNvSpPr/>
              <p:nvPr/>
            </p:nvSpPr>
            <p:spPr>
              <a:xfrm rot="18720000">
                <a:off x="4989864" y="2753633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梯形 152"/>
              <p:cNvSpPr/>
              <p:nvPr/>
            </p:nvSpPr>
            <p:spPr>
              <a:xfrm rot="19080000">
                <a:off x="4933903" y="2809594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梯形 153"/>
              <p:cNvSpPr/>
              <p:nvPr/>
            </p:nvSpPr>
            <p:spPr>
              <a:xfrm rot="19440000">
                <a:off x="4872399" y="2859399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梯形 154"/>
              <p:cNvSpPr/>
              <p:nvPr/>
            </p:nvSpPr>
            <p:spPr>
              <a:xfrm rot="19800000">
                <a:off x="4806026" y="2902502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梯形 155"/>
              <p:cNvSpPr/>
              <p:nvPr/>
            </p:nvSpPr>
            <p:spPr>
              <a:xfrm rot="20160000">
                <a:off x="4735511" y="2938431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梯形 156"/>
              <p:cNvSpPr/>
              <p:nvPr/>
            </p:nvSpPr>
            <p:spPr>
              <a:xfrm rot="20520000">
                <a:off x="4661627" y="2966793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梯形 157"/>
              <p:cNvSpPr/>
              <p:nvPr/>
            </p:nvSpPr>
            <p:spPr>
              <a:xfrm rot="20880000">
                <a:off x="4585183" y="298727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梯形 158"/>
              <p:cNvSpPr/>
              <p:nvPr/>
            </p:nvSpPr>
            <p:spPr>
              <a:xfrm rot="21240000">
                <a:off x="4507016" y="2999656"/>
                <a:ext cx="45719" cy="216024"/>
              </a:xfrm>
              <a:prstGeom prst="trapezoid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3167558" y="2167225"/>
              <a:ext cx="2804386" cy="896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PPS</a:t>
              </a:r>
              <a:r>
                <a:rPr lang="zh-CN" altLang="en-US" sz="2800" dirty="0" smtClean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抽样第三阶段</a:t>
              </a:r>
              <a:endParaRPr lang="en-US" altLang="zh-CN" sz="28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800" dirty="0" smtClean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确定入样社区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38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7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00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259633" y="3472260"/>
            <a:ext cx="6746066" cy="936104"/>
          </a:xfrm>
          <a:prstGeom prst="rect">
            <a:avLst/>
          </a:prstGeom>
          <a:solidFill>
            <a:srgbClr val="FFC000">
              <a:alpha val="79000"/>
            </a:srgbClr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353232" y="1191868"/>
            <a:ext cx="3185834" cy="1027500"/>
          </a:xfrm>
          <a:prstGeom prst="rect">
            <a:avLst/>
          </a:prstGeom>
          <a:solidFill>
            <a:schemeClr val="tx1">
              <a:alpha val="36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726265" y="1193800"/>
            <a:ext cx="3185836" cy="1027500"/>
          </a:xfrm>
          <a:prstGeom prst="rect">
            <a:avLst/>
          </a:prstGeom>
          <a:solidFill>
            <a:schemeClr val="bg1">
              <a:alpha val="78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353231" y="2344972"/>
            <a:ext cx="3185836" cy="1027500"/>
          </a:xfrm>
          <a:prstGeom prst="rect">
            <a:avLst/>
          </a:prstGeom>
          <a:solidFill>
            <a:schemeClr val="tx1">
              <a:alpha val="17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726265" y="2345928"/>
            <a:ext cx="3185836" cy="1027500"/>
          </a:xfrm>
          <a:prstGeom prst="rect">
            <a:avLst/>
          </a:prstGeom>
          <a:solidFill>
            <a:schemeClr val="bg1">
              <a:alpha val="57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50742" y="483518"/>
            <a:ext cx="54425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以王府社区抽样为例</a:t>
            </a:r>
            <a:r>
              <a:rPr lang="en-US" altLang="zh-CN" sz="3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3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拉希里法</a:t>
            </a:r>
            <a:r>
              <a:rPr lang="en-US" altLang="zh-CN" sz="3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3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41477" y="129012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确定小区编号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1—N</a:t>
            </a:r>
            <a:endParaRPr lang="zh-CN" altLang="en-US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17956" y="2442248"/>
                <a:ext cx="2907399" cy="892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随机确定小区</a:t>
                </a:r>
                <a:r>
                  <a:rPr lang="en-US" altLang="zh-CN" sz="2800" dirty="0" smtClean="0">
                    <a:solidFill>
                      <a:schemeClr val="bg1"/>
                    </a:solidFill>
                    <a:latin typeface="Andalus" pitchFamily="18" charset="-78"/>
                    <a:ea typeface="微软雅黑" pitchFamily="34" charset="-122"/>
                    <a:cs typeface="Andalus" pitchFamily="18" charset="-78"/>
                  </a:rPr>
                  <a:t>i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bg1"/>
                            </a:solidFill>
                            <a:latin typeface="Cambria Math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bg1"/>
                            </a:solidFill>
                            <a:latin typeface="Cambria Math"/>
                            <a:ea typeface="微软雅黑" pitchFamily="34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bg1"/>
                            </a:solidFill>
                            <a:latin typeface="Cambria Math"/>
                            <a:ea typeface="微软雅黑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  <a:latin typeface="Andalus" pitchFamily="18" charset="-78"/>
                    <a:ea typeface="微软雅黑" pitchFamily="34" charset="-122"/>
                    <a:cs typeface="Andalus" pitchFamily="18" charset="-78"/>
                  </a:rPr>
                  <a:t>=</a:t>
                </a:r>
                <a:r>
                  <a:rPr lang="zh-CN" altLang="en-US" sz="2400" dirty="0" smtClean="0">
                    <a:solidFill>
                      <a:schemeClr val="bg1"/>
                    </a:solidFill>
                    <a:latin typeface="Andalus" pitchFamily="18" charset="-78"/>
                    <a:ea typeface="微软雅黑" pitchFamily="34" charset="-122"/>
                    <a:cs typeface="Andalus" pitchFamily="18" charset="-78"/>
                  </a:rPr>
                  <a:t>小区</a:t>
                </a:r>
                <a:r>
                  <a:rPr lang="en-US" altLang="zh-CN" sz="2400" dirty="0" smtClean="0">
                    <a:solidFill>
                      <a:schemeClr val="bg1"/>
                    </a:solidFill>
                    <a:latin typeface="Andalus" pitchFamily="18" charset="-78"/>
                    <a:ea typeface="微软雅黑" pitchFamily="34" charset="-122"/>
                    <a:cs typeface="Andalus" pitchFamily="18" charset="-78"/>
                  </a:rPr>
                  <a:t>i</a:t>
                </a:r>
                <a:r>
                  <a:rPr lang="zh-CN" altLang="en-US" sz="2400" dirty="0" smtClean="0">
                    <a:solidFill>
                      <a:schemeClr val="bg1"/>
                    </a:solidFill>
                    <a:latin typeface="Andalus" pitchFamily="18" charset="-78"/>
                    <a:ea typeface="微软雅黑" pitchFamily="34" charset="-122"/>
                    <a:cs typeface="Andalus" pitchFamily="18" charset="-78"/>
                  </a:rPr>
                  <a:t>的住户总数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956" y="2442248"/>
                <a:ext cx="2907399" cy="892552"/>
              </a:xfrm>
              <a:prstGeom prst="rect">
                <a:avLst/>
              </a:prstGeom>
              <a:blipFill rotWithShape="1">
                <a:blip r:embed="rId3"/>
                <a:stretch>
                  <a:fillRect l="-210" t="-6849" r="-2725" b="-16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274962" y="2612290"/>
            <a:ext cx="2278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6E74"/>
                </a:solidFill>
                <a:latin typeface="Andalus" pitchFamily="18" charset="-78"/>
                <a:ea typeface="微软雅黑" pitchFamily="34" charset="-122"/>
                <a:cs typeface="Andalus" pitchFamily="18" charset="-78"/>
              </a:rPr>
              <a:t>随机确定住户</a:t>
            </a:r>
            <a:r>
              <a:rPr lang="en-US" altLang="zh-CN" sz="2400" dirty="0">
                <a:solidFill>
                  <a:srgbClr val="006E74"/>
                </a:solidFill>
                <a:latin typeface="Andalus" pitchFamily="18" charset="-78"/>
                <a:ea typeface="微软雅黑" pitchFamily="34" charset="-122"/>
                <a:cs typeface="Andalus" pitchFamily="18" charset="-78"/>
              </a:rPr>
              <a:t>m</a:t>
            </a:r>
            <a:endParaRPr lang="zh-CN" altLang="en-US" sz="2400" dirty="0" smtClean="0">
              <a:solidFill>
                <a:srgbClr val="006E74"/>
              </a:solidFill>
              <a:latin typeface="Andalus" pitchFamily="18" charset="-78"/>
              <a:ea typeface="微软雅黑" pitchFamily="34" charset="-122"/>
              <a:cs typeface="Andalus" pitchFamily="18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76038" y="3569259"/>
                <a:ext cx="28041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若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m&lt;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/>
                            <a:ea typeface="微软雅黑" pitchFamily="34" charset="-122"/>
                          </a:rPr>
                          <m:t>𝑀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/>
                            <a:ea typeface="微软雅黑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，则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i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小区入样</a:t>
                </a:r>
                <a:endPara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若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≥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/>
                            <a:ea typeface="微软雅黑" pitchFamily="34" charset="-122"/>
                          </a:rPr>
                          <m:t>𝑀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bg1"/>
                            </a:solidFill>
                            <a:latin typeface="Cambria Math"/>
                            <a:ea typeface="微软雅黑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，则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i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小区被舍弃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038" y="3569259"/>
                <a:ext cx="2804166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1739" t="-4717" r="-1739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433801" y="3613323"/>
            <a:ext cx="346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确定新数组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3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i,m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3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直角三角形 27"/>
          <p:cNvSpPr/>
          <p:nvPr/>
        </p:nvSpPr>
        <p:spPr>
          <a:xfrm rot="18824917">
            <a:off x="4348630" y="3055198"/>
            <a:ext cx="482146" cy="482146"/>
          </a:xfrm>
          <a:custGeom>
            <a:avLst/>
            <a:gdLst/>
            <a:ahLst/>
            <a:cxnLst/>
            <a:rect l="l" t="t" r="r" b="b"/>
            <a:pathLst>
              <a:path w="331586" h="331586">
                <a:moveTo>
                  <a:pt x="331586" y="331586"/>
                </a:moveTo>
                <a:lnTo>
                  <a:pt x="0" y="331586"/>
                </a:lnTo>
                <a:lnTo>
                  <a:pt x="0" y="0"/>
                </a:lnTo>
                <a:lnTo>
                  <a:pt x="99015" y="99015"/>
                </a:lnTo>
                <a:lnTo>
                  <a:pt x="99015" y="234092"/>
                </a:lnTo>
                <a:lnTo>
                  <a:pt x="234092" y="234092"/>
                </a:lnTo>
                <a:close/>
              </a:path>
            </a:pathLst>
          </a:custGeom>
          <a:solidFill>
            <a:srgbClr val="00C6D0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直角三角形 27"/>
          <p:cNvSpPr/>
          <p:nvPr/>
        </p:nvSpPr>
        <p:spPr>
          <a:xfrm rot="18873389">
            <a:off x="6230295" y="2002236"/>
            <a:ext cx="331586" cy="331586"/>
          </a:xfrm>
          <a:custGeom>
            <a:avLst/>
            <a:gdLst/>
            <a:ahLst/>
            <a:cxnLst/>
            <a:rect l="l" t="t" r="r" b="b"/>
            <a:pathLst>
              <a:path w="331586" h="331586">
                <a:moveTo>
                  <a:pt x="331586" y="331586"/>
                </a:moveTo>
                <a:lnTo>
                  <a:pt x="0" y="331586"/>
                </a:lnTo>
                <a:lnTo>
                  <a:pt x="0" y="0"/>
                </a:lnTo>
                <a:lnTo>
                  <a:pt x="99015" y="99015"/>
                </a:lnTo>
                <a:lnTo>
                  <a:pt x="99015" y="234092"/>
                </a:lnTo>
                <a:lnTo>
                  <a:pt x="234092" y="234092"/>
                </a:lnTo>
                <a:close/>
              </a:path>
            </a:pathLst>
          </a:custGeom>
          <a:solidFill>
            <a:srgbClr val="006E74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直角三角形 27"/>
          <p:cNvSpPr/>
          <p:nvPr/>
        </p:nvSpPr>
        <p:spPr>
          <a:xfrm rot="18873389">
            <a:off x="2691346" y="2009232"/>
            <a:ext cx="331586" cy="331586"/>
          </a:xfrm>
          <a:custGeom>
            <a:avLst/>
            <a:gdLst/>
            <a:ahLst/>
            <a:cxnLst/>
            <a:rect l="l" t="t" r="r" b="b"/>
            <a:pathLst>
              <a:path w="331586" h="331586">
                <a:moveTo>
                  <a:pt x="331586" y="331586"/>
                </a:moveTo>
                <a:lnTo>
                  <a:pt x="0" y="331586"/>
                </a:lnTo>
                <a:lnTo>
                  <a:pt x="0" y="0"/>
                </a:lnTo>
                <a:lnTo>
                  <a:pt x="99015" y="99015"/>
                </a:lnTo>
                <a:lnTo>
                  <a:pt x="99015" y="234092"/>
                </a:lnTo>
                <a:lnTo>
                  <a:pt x="234092" y="234092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021" y="1188520"/>
            <a:ext cx="446881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989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7265185" y="1347614"/>
            <a:ext cx="1483279" cy="521568"/>
            <a:chOff x="4732464" y="1291292"/>
            <a:chExt cx="1483279" cy="521568"/>
          </a:xfrm>
        </p:grpSpPr>
        <p:sp>
          <p:nvSpPr>
            <p:cNvPr id="28" name="圆角矩形 27"/>
            <p:cNvSpPr/>
            <p:nvPr/>
          </p:nvSpPr>
          <p:spPr>
            <a:xfrm>
              <a:off x="4732464" y="1341361"/>
              <a:ext cx="1483279" cy="441643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497" y="1291292"/>
              <a:ext cx="521568" cy="521568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7265185" y="3301737"/>
            <a:ext cx="1483279" cy="521568"/>
            <a:chOff x="4732464" y="3245415"/>
            <a:chExt cx="1483279" cy="521568"/>
          </a:xfrm>
        </p:grpSpPr>
        <p:sp>
          <p:nvSpPr>
            <p:cNvPr id="30" name="圆角矩形 29"/>
            <p:cNvSpPr/>
            <p:nvPr/>
          </p:nvSpPr>
          <p:spPr>
            <a:xfrm>
              <a:off x="4732464" y="3303568"/>
              <a:ext cx="1483279" cy="441643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497" y="3245415"/>
              <a:ext cx="521568" cy="521568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7265185" y="3954230"/>
            <a:ext cx="1483279" cy="521568"/>
            <a:chOff x="4732464" y="3897908"/>
            <a:chExt cx="1483279" cy="521568"/>
          </a:xfrm>
        </p:grpSpPr>
        <p:sp>
          <p:nvSpPr>
            <p:cNvPr id="29" name="圆角矩形 28"/>
            <p:cNvSpPr/>
            <p:nvPr/>
          </p:nvSpPr>
          <p:spPr>
            <a:xfrm>
              <a:off x="4732464" y="3957637"/>
              <a:ext cx="1483279" cy="441643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497" y="3897908"/>
              <a:ext cx="521568" cy="521568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7265185" y="1965722"/>
            <a:ext cx="1483279" cy="574278"/>
            <a:chOff x="4732464" y="1887232"/>
            <a:chExt cx="1483279" cy="618614"/>
          </a:xfrm>
        </p:grpSpPr>
        <p:sp>
          <p:nvSpPr>
            <p:cNvPr id="32" name="圆角矩形 31"/>
            <p:cNvSpPr/>
            <p:nvPr/>
          </p:nvSpPr>
          <p:spPr>
            <a:xfrm>
              <a:off x="4732464" y="1995430"/>
              <a:ext cx="1483279" cy="44164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rgbClr val="F6BB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497" y="1887232"/>
              <a:ext cx="648072" cy="618614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7265185" y="2610080"/>
            <a:ext cx="1483279" cy="618614"/>
            <a:chOff x="4732464" y="2553758"/>
            <a:chExt cx="1483279" cy="618614"/>
          </a:xfrm>
        </p:grpSpPr>
        <p:sp>
          <p:nvSpPr>
            <p:cNvPr id="31" name="圆角矩形 30"/>
            <p:cNvSpPr/>
            <p:nvPr/>
          </p:nvSpPr>
          <p:spPr>
            <a:xfrm>
              <a:off x="4732464" y="2662199"/>
              <a:ext cx="1483279" cy="410400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rgbClr val="F6BB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497" y="2553758"/>
              <a:ext cx="648072" cy="618614"/>
            </a:xfrm>
            <a:prstGeom prst="rect">
              <a:avLst/>
            </a:prstGeom>
          </p:spPr>
        </p:pic>
      </p:grpSp>
      <p:sp>
        <p:nvSpPr>
          <p:cNvPr id="24" name="圆角矩形 23"/>
          <p:cNvSpPr/>
          <p:nvPr/>
        </p:nvSpPr>
        <p:spPr>
          <a:xfrm>
            <a:off x="4067454" y="4013959"/>
            <a:ext cx="3880334" cy="441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067454" y="1397683"/>
            <a:ext cx="3880334" cy="441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4067454" y="3359890"/>
            <a:ext cx="3880334" cy="441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4067454" y="2705821"/>
            <a:ext cx="3880334" cy="441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4067454" y="2051752"/>
            <a:ext cx="3880334" cy="44164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224267" y="4034726"/>
                <a:ext cx="357507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 smtClean="0">
                    <a:solidFill>
                      <a:srgbClr val="006E74"/>
                    </a:solidFill>
                    <a:latin typeface="微软雅黑" pitchFamily="34" charset="-122"/>
                    <a:ea typeface="微软雅黑" pitchFamily="34" charset="-122"/>
                  </a:rPr>
                  <a:t>(</a:t>
                </a:r>
                <a:r>
                  <a:rPr lang="en-US" altLang="zh-CN" sz="2000" dirty="0">
                    <a:solidFill>
                      <a:srgbClr val="006E74"/>
                    </a:solidFill>
                    <a:latin typeface="微软雅黑" pitchFamily="34" charset="-122"/>
                    <a:ea typeface="微软雅黑" pitchFamily="34" charset="-122"/>
                  </a:rPr>
                  <a:t>8,1006),m=963&lt;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rgbClr val="006E74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6E74"/>
                            </a:solidFill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6E74"/>
                            </a:solidFill>
                            <a:latin typeface="Cambria Math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6E74"/>
                    </a:solidFill>
                    <a:latin typeface="微软雅黑" pitchFamily="34" charset="-122"/>
                    <a:ea typeface="微软雅黑" pitchFamily="34" charset="-122"/>
                  </a:rPr>
                  <a:t>=</a:t>
                </a:r>
                <a:r>
                  <a:rPr lang="en-US" altLang="zh-CN" sz="2000" dirty="0" smtClean="0">
                    <a:solidFill>
                      <a:srgbClr val="006E74"/>
                    </a:solidFill>
                    <a:latin typeface="微软雅黑" pitchFamily="34" charset="-122"/>
                    <a:ea typeface="微软雅黑" pitchFamily="34" charset="-122"/>
                  </a:rPr>
                  <a:t>1006</a:t>
                </a:r>
                <a:endParaRPr lang="zh-CN" altLang="zh-CN" sz="2000" dirty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267" y="4034726"/>
                <a:ext cx="3575074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1877" t="-7692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224267" y="1403936"/>
                <a:ext cx="327249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 smtClean="0">
                    <a:solidFill>
                      <a:srgbClr val="006E74"/>
                    </a:solidFill>
                    <a:latin typeface="微软雅黑" pitchFamily="34" charset="-122"/>
                    <a:ea typeface="微软雅黑" pitchFamily="34" charset="-122"/>
                  </a:rPr>
                  <a:t>(3,569),m=569&lt;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rgbClr val="006E74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6E74"/>
                            </a:solidFill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6E74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6E74"/>
                    </a:solidFill>
                    <a:latin typeface="微软雅黑" pitchFamily="34" charset="-122"/>
                    <a:ea typeface="微软雅黑" pitchFamily="34" charset="-122"/>
                  </a:rPr>
                  <a:t>=1280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267" y="1403936"/>
                <a:ext cx="3272499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2048" t="-7576" r="-1304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224267" y="2061634"/>
                <a:ext cx="357386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 smtClean="0">
                    <a:solidFill>
                      <a:srgbClr val="006E74"/>
                    </a:solidFill>
                    <a:latin typeface="微软雅黑" pitchFamily="34" charset="-122"/>
                    <a:ea typeface="微软雅黑" pitchFamily="34" charset="-122"/>
                  </a:rPr>
                  <a:t>(</a:t>
                </a:r>
                <a:r>
                  <a:rPr lang="en-US" altLang="zh-CN" sz="2000" dirty="0">
                    <a:solidFill>
                      <a:srgbClr val="006E74"/>
                    </a:solidFill>
                    <a:latin typeface="微软雅黑" pitchFamily="34" charset="-122"/>
                    <a:ea typeface="微软雅黑" pitchFamily="34" charset="-122"/>
                  </a:rPr>
                  <a:t>5,1080),m=1080&gt;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rgbClr val="006E74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6E74"/>
                            </a:solidFill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6E74"/>
                            </a:solidFill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6E74"/>
                    </a:solidFill>
                    <a:latin typeface="微软雅黑" pitchFamily="34" charset="-122"/>
                    <a:ea typeface="微软雅黑" pitchFamily="34" charset="-122"/>
                  </a:rPr>
                  <a:t> =954</a:t>
                </a:r>
                <a:r>
                  <a:rPr lang="zh-CN" altLang="zh-CN" sz="2000" dirty="0">
                    <a:solidFill>
                      <a:srgbClr val="006E74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endParaRPr lang="zh-CN" altLang="en-US" sz="2000" dirty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267" y="2061634"/>
                <a:ext cx="3573863" cy="400110"/>
              </a:xfrm>
              <a:prstGeom prst="rect">
                <a:avLst/>
              </a:prstGeom>
              <a:blipFill rotWithShape="1">
                <a:blip r:embed="rId7"/>
                <a:stretch>
                  <a:fillRect l="-1877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224267" y="2719332"/>
                <a:ext cx="372352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 smtClean="0">
                    <a:solidFill>
                      <a:srgbClr val="006E74"/>
                    </a:solidFill>
                    <a:latin typeface="微软雅黑" pitchFamily="34" charset="-122"/>
                    <a:ea typeface="微软雅黑" pitchFamily="34" charset="-122"/>
                  </a:rPr>
                  <a:t>(</a:t>
                </a:r>
                <a:r>
                  <a:rPr lang="en-US" altLang="zh-CN" sz="2000" dirty="0">
                    <a:solidFill>
                      <a:srgbClr val="006E74"/>
                    </a:solidFill>
                    <a:latin typeface="微软雅黑" pitchFamily="34" charset="-122"/>
                    <a:ea typeface="微软雅黑" pitchFamily="34" charset="-122"/>
                  </a:rPr>
                  <a:t>9,1268),m=1268&gt;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rgbClr val="006E74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6E74"/>
                            </a:solidFill>
                            <a:latin typeface="Cambria Math"/>
                          </a:rPr>
                          <m:t>M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6E74"/>
                            </a:solidFill>
                            <a:latin typeface="Cambria Math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6E74"/>
                    </a:solidFill>
                    <a:latin typeface="微软雅黑" pitchFamily="34" charset="-122"/>
                    <a:ea typeface="微软雅黑" pitchFamily="34" charset="-122"/>
                  </a:rPr>
                  <a:t>=1094</a:t>
                </a:r>
                <a:r>
                  <a:rPr lang="zh-CN" altLang="zh-CN" sz="2000" dirty="0">
                    <a:solidFill>
                      <a:srgbClr val="006E74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endParaRPr lang="zh-CN" altLang="en-US" sz="2000" dirty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267" y="2719332"/>
                <a:ext cx="3723520" cy="400110"/>
              </a:xfrm>
              <a:prstGeom prst="rect">
                <a:avLst/>
              </a:prstGeom>
              <a:blipFill rotWithShape="1">
                <a:blip r:embed="rId8"/>
                <a:stretch>
                  <a:fillRect l="-1800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224267" y="3377030"/>
                <a:ext cx="334726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 smtClean="0">
                    <a:solidFill>
                      <a:srgbClr val="006E74"/>
                    </a:solidFill>
                    <a:latin typeface="微软雅黑" pitchFamily="34" charset="-122"/>
                    <a:ea typeface="微软雅黑" pitchFamily="34" charset="-122"/>
                  </a:rPr>
                  <a:t>(</a:t>
                </a:r>
                <a:r>
                  <a:rPr lang="en-US" altLang="zh-CN" sz="2000" dirty="0">
                    <a:solidFill>
                      <a:srgbClr val="006E74"/>
                    </a:solidFill>
                    <a:latin typeface="微软雅黑" pitchFamily="34" charset="-122"/>
                    <a:ea typeface="微软雅黑" pitchFamily="34" charset="-122"/>
                  </a:rPr>
                  <a:t>1,867),m=867&lt;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rgbClr val="006E74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6E74"/>
                            </a:solidFill>
                            <a:latin typeface="Cambria Math"/>
                          </a:rPr>
                          <m:t>M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6E74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006E74"/>
                    </a:solidFill>
                    <a:latin typeface="微软雅黑" pitchFamily="34" charset="-122"/>
                    <a:ea typeface="微软雅黑" pitchFamily="34" charset="-122"/>
                  </a:rPr>
                  <a:t>=1005</a:t>
                </a:r>
                <a:r>
                  <a:rPr lang="zh-CN" altLang="zh-CN" sz="2000" dirty="0">
                    <a:solidFill>
                      <a:srgbClr val="006E74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endParaRPr lang="zh-CN" altLang="en-US" sz="2000" dirty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267" y="3377030"/>
                <a:ext cx="3347263" cy="400110"/>
              </a:xfrm>
              <a:prstGeom prst="rect">
                <a:avLst/>
              </a:prstGeom>
              <a:blipFill rotWithShape="1">
                <a:blip r:embed="rId9"/>
                <a:stretch>
                  <a:fillRect l="-2004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000" y="0"/>
            <a:ext cx="3149901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椭圆 43"/>
          <p:cNvSpPr/>
          <p:nvPr/>
        </p:nvSpPr>
        <p:spPr>
          <a:xfrm>
            <a:off x="323528" y="2193981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323528" y="3174953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323528" y="4155926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46250" y="2163423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调查方案设计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46250" y="314439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调查实施过程</a:t>
            </a:r>
            <a:endParaRPr lang="zh-CN" altLang="en-US" sz="3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6250" y="4125368"/>
            <a:ext cx="2877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数据处理和检验</a:t>
            </a:r>
            <a:endParaRPr lang="zh-CN" altLang="en-US" sz="3000" dirty="0">
              <a:solidFill>
                <a:srgbClr val="00ABB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3960087" y="564502"/>
            <a:ext cx="4788377" cy="553998"/>
            <a:chOff x="4076199" y="564502"/>
            <a:chExt cx="4788377" cy="553998"/>
          </a:xfrm>
        </p:grpSpPr>
        <p:sp>
          <p:nvSpPr>
            <p:cNvPr id="50" name="TextBox 49"/>
            <p:cNvSpPr txBox="1"/>
            <p:nvPr/>
          </p:nvSpPr>
          <p:spPr>
            <a:xfrm>
              <a:off x="4076199" y="564502"/>
              <a:ext cx="24929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拉希里法抽样</a:t>
              </a: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4207421" y="1118500"/>
              <a:ext cx="4657155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585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000" y="0"/>
            <a:ext cx="3149901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椭圆 33"/>
          <p:cNvSpPr/>
          <p:nvPr/>
        </p:nvSpPr>
        <p:spPr>
          <a:xfrm>
            <a:off x="323528" y="2193981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323528" y="3174953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3528" y="4155926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46250" y="2163423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调查方案设计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46250" y="314439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调查实施过程</a:t>
            </a:r>
            <a:endParaRPr lang="zh-CN" altLang="en-US" sz="3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6250" y="4125368"/>
            <a:ext cx="2877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数据处理和检验</a:t>
            </a:r>
            <a:endParaRPr lang="zh-CN" altLang="en-US" sz="3000" dirty="0">
              <a:solidFill>
                <a:srgbClr val="00ABB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263200" y="164554"/>
            <a:ext cx="5989320" cy="5143500"/>
            <a:chOff x="3263200" y="164554"/>
            <a:chExt cx="5989320" cy="5143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3200" y="164554"/>
              <a:ext cx="5989320" cy="5143500"/>
            </a:xfrm>
            <a:prstGeom prst="rect">
              <a:avLst/>
            </a:prstGeom>
          </p:spPr>
        </p:pic>
        <p:sp>
          <p:nvSpPr>
            <p:cNvPr id="30" name="等腰三角形 29"/>
            <p:cNvSpPr/>
            <p:nvPr/>
          </p:nvSpPr>
          <p:spPr>
            <a:xfrm rot="16848878" flipV="1">
              <a:off x="4034330" y="247366"/>
              <a:ext cx="120650" cy="263086"/>
            </a:xfrm>
            <a:prstGeom prst="triangl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006E74"/>
                </a:solidFill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6871751" flipV="1">
              <a:off x="8382664" y="4700851"/>
              <a:ext cx="120650" cy="263086"/>
            </a:xfrm>
            <a:prstGeom prst="triangl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006E74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643560" y="353508"/>
            <a:ext cx="3031865" cy="523220"/>
            <a:chOff x="4643560" y="353508"/>
            <a:chExt cx="3031865" cy="523220"/>
          </a:xfrm>
        </p:grpSpPr>
        <p:sp>
          <p:nvSpPr>
            <p:cNvPr id="22" name="椭圆 21"/>
            <p:cNvSpPr/>
            <p:nvPr/>
          </p:nvSpPr>
          <p:spPr>
            <a:xfrm>
              <a:off x="4643560" y="388841"/>
              <a:ext cx="457252" cy="45725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圆角矩形标注 15"/>
            <p:cNvSpPr/>
            <p:nvPr/>
          </p:nvSpPr>
          <p:spPr>
            <a:xfrm>
              <a:off x="5868144" y="390645"/>
              <a:ext cx="1807281" cy="452913"/>
            </a:xfrm>
            <a:prstGeom prst="wedgeRoundRectCallout">
              <a:avLst>
                <a:gd name="adj1" fmla="val -85684"/>
                <a:gd name="adj2" fmla="val 3614"/>
                <a:gd name="adj3" fmla="val 16667"/>
              </a:avLst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5951876" y="378909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rPr>
                <a:t>入样行政区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85755" y="353508"/>
              <a:ext cx="4138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006E74"/>
                  </a:solidFill>
                  <a:latin typeface="Agency FB" pitchFamily="34" charset="0"/>
                  <a:ea typeface="微软雅黑" pitchFamily="34" charset="-122"/>
                </a:rPr>
                <a:t>01</a:t>
              </a:r>
              <a:endParaRPr lang="zh-CN" altLang="en-US" sz="2800" dirty="0" smtClean="0">
                <a:solidFill>
                  <a:srgbClr val="006E74"/>
                </a:solidFill>
                <a:latin typeface="Agency FB" pitchFamily="34" charset="0"/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683870" y="1094104"/>
            <a:ext cx="2687662" cy="767180"/>
            <a:chOff x="5683870" y="1094104"/>
            <a:chExt cx="2687662" cy="767180"/>
          </a:xfrm>
        </p:grpSpPr>
        <p:sp>
          <p:nvSpPr>
            <p:cNvPr id="26" name="椭圆 25"/>
            <p:cNvSpPr/>
            <p:nvPr/>
          </p:nvSpPr>
          <p:spPr>
            <a:xfrm>
              <a:off x="5695214" y="1365273"/>
              <a:ext cx="457252" cy="45725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圆角矩形标注 41"/>
            <p:cNvSpPr/>
            <p:nvPr/>
          </p:nvSpPr>
          <p:spPr>
            <a:xfrm>
              <a:off x="6779960" y="1116719"/>
              <a:ext cx="1591572" cy="452913"/>
            </a:xfrm>
            <a:prstGeom prst="wedgeRoundRectCallout">
              <a:avLst>
                <a:gd name="adj1" fmla="val -81813"/>
                <a:gd name="adj2" fmla="val 40067"/>
                <a:gd name="adj3" fmla="val 16667"/>
              </a:avLst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6868860" y="1094104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rPr>
                <a:t>入样街道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83870" y="1338064"/>
              <a:ext cx="479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006E74"/>
                  </a:solidFill>
                  <a:latin typeface="Agency FB" pitchFamily="34" charset="0"/>
                  <a:ea typeface="微软雅黑" pitchFamily="34" charset="-122"/>
                </a:rPr>
                <a:t>02</a:t>
              </a:r>
              <a:endParaRPr lang="zh-CN" altLang="en-US" sz="2800" dirty="0" smtClean="0">
                <a:solidFill>
                  <a:srgbClr val="006E74"/>
                </a:solidFill>
                <a:latin typeface="Agency FB" pitchFamily="34" charset="0"/>
                <a:ea typeface="微软雅黑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116243" y="2254459"/>
            <a:ext cx="2575863" cy="570632"/>
            <a:chOff x="4116243" y="2254459"/>
            <a:chExt cx="2575863" cy="570632"/>
          </a:xfrm>
        </p:grpSpPr>
        <p:sp>
          <p:nvSpPr>
            <p:cNvPr id="27" name="椭圆 26"/>
            <p:cNvSpPr/>
            <p:nvPr/>
          </p:nvSpPr>
          <p:spPr>
            <a:xfrm>
              <a:off x="6198146" y="2341705"/>
              <a:ext cx="457252" cy="45725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圆角矩形标注 42"/>
            <p:cNvSpPr/>
            <p:nvPr/>
          </p:nvSpPr>
          <p:spPr>
            <a:xfrm>
              <a:off x="4116243" y="2263211"/>
              <a:ext cx="1578971" cy="452913"/>
            </a:xfrm>
            <a:prstGeom prst="wedgeRoundRectCallout">
              <a:avLst>
                <a:gd name="adj1" fmla="val 74438"/>
                <a:gd name="adj2" fmla="val 12026"/>
                <a:gd name="adj3" fmla="val 16667"/>
              </a:avLst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4116244" y="2254459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400" dirty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rPr>
                <a:t>入样社区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99663" y="2301871"/>
              <a:ext cx="4924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006E74"/>
                  </a:solidFill>
                  <a:latin typeface="Agency FB" pitchFamily="34" charset="0"/>
                  <a:ea typeface="微软雅黑" pitchFamily="34" charset="-122"/>
                </a:rPr>
                <a:t>03</a:t>
              </a:r>
              <a:endParaRPr lang="zh-CN" altLang="en-US" sz="2800" dirty="0" smtClean="0">
                <a:solidFill>
                  <a:srgbClr val="006E74"/>
                </a:solidFill>
                <a:latin typeface="Agency FB" pitchFamily="34" charset="0"/>
                <a:ea typeface="微软雅黑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635338" y="2436509"/>
            <a:ext cx="2406000" cy="1384564"/>
            <a:chOff x="6635338" y="2436509"/>
            <a:chExt cx="2406000" cy="1384564"/>
          </a:xfrm>
        </p:grpSpPr>
        <p:grpSp>
          <p:nvGrpSpPr>
            <p:cNvPr id="23" name="组合 22"/>
            <p:cNvGrpSpPr/>
            <p:nvPr/>
          </p:nvGrpSpPr>
          <p:grpSpPr>
            <a:xfrm>
              <a:off x="6640234" y="2436509"/>
              <a:ext cx="2401104" cy="1338880"/>
              <a:chOff x="6640234" y="2436509"/>
              <a:chExt cx="2401104" cy="133888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6640234" y="3318137"/>
                <a:ext cx="457252" cy="457252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圆角矩形标注 44"/>
              <p:cNvSpPr/>
              <p:nvPr/>
            </p:nvSpPr>
            <p:spPr>
              <a:xfrm>
                <a:off x="7190724" y="2436509"/>
                <a:ext cx="1850614" cy="795121"/>
              </a:xfrm>
              <a:prstGeom prst="wedgeRoundRectCallout">
                <a:avLst>
                  <a:gd name="adj1" fmla="val -52802"/>
                  <a:gd name="adj2" fmla="val 92418"/>
                  <a:gd name="adj3" fmla="val 16667"/>
                </a:avLst>
              </a:pr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7228824" y="2467067"/>
                <a:ext cx="172354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 smtClean="0">
                    <a:solidFill>
                      <a:srgbClr val="006E74"/>
                    </a:solidFill>
                    <a:latin typeface="微软雅黑" pitchFamily="34" charset="-122"/>
                    <a:ea typeface="微软雅黑" pitchFamily="34" charset="-122"/>
                  </a:rPr>
                  <a:t>拉希里法</a:t>
                </a:r>
                <a:r>
                  <a:rPr lang="zh-CN" altLang="zh-CN" sz="2000" dirty="0" smtClean="0">
                    <a:solidFill>
                      <a:srgbClr val="006E74"/>
                    </a:solidFill>
                    <a:latin typeface="微软雅黑" pitchFamily="34" charset="-122"/>
                    <a:ea typeface="微软雅黑" pitchFamily="34" charset="-122"/>
                  </a:rPr>
                  <a:t>对各</a:t>
                </a:r>
                <a:endParaRPr lang="en-US" altLang="zh-CN" sz="2000" dirty="0" smtClean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zh-CN" sz="2000" dirty="0" smtClean="0">
                    <a:solidFill>
                      <a:srgbClr val="006E74"/>
                    </a:solidFill>
                    <a:latin typeface="微软雅黑" pitchFamily="34" charset="-122"/>
                    <a:ea typeface="微软雅黑" pitchFamily="34" charset="-122"/>
                  </a:rPr>
                  <a:t>小区进行抽样</a:t>
                </a:r>
                <a:endParaRPr lang="zh-CN" altLang="zh-CN" sz="2000" dirty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6635338" y="3297853"/>
              <a:ext cx="4780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006E74"/>
                  </a:solidFill>
                  <a:latin typeface="Agency FB" pitchFamily="34" charset="0"/>
                  <a:ea typeface="微软雅黑" pitchFamily="34" charset="-122"/>
                </a:rPr>
                <a:t>04</a:t>
              </a:r>
              <a:endParaRPr lang="zh-CN" altLang="en-US" sz="2800" dirty="0" smtClean="0">
                <a:solidFill>
                  <a:srgbClr val="006E74"/>
                </a:solidFill>
                <a:latin typeface="Agency FB" pitchFamily="34" charset="0"/>
                <a:ea typeface="微软雅黑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923928" y="4125368"/>
            <a:ext cx="4015578" cy="799996"/>
            <a:chOff x="3923928" y="4125368"/>
            <a:chExt cx="4015578" cy="799996"/>
          </a:xfrm>
        </p:grpSpPr>
        <p:sp>
          <p:nvSpPr>
            <p:cNvPr id="29" name="椭圆 28"/>
            <p:cNvSpPr/>
            <p:nvPr/>
          </p:nvSpPr>
          <p:spPr>
            <a:xfrm>
              <a:off x="7451872" y="4294570"/>
              <a:ext cx="457252" cy="45725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圆角矩形标注 45"/>
            <p:cNvSpPr/>
            <p:nvPr/>
          </p:nvSpPr>
          <p:spPr>
            <a:xfrm>
              <a:off x="3923928" y="4125368"/>
              <a:ext cx="2752616" cy="799996"/>
            </a:xfrm>
            <a:prstGeom prst="wedgeRoundRectCallout">
              <a:avLst>
                <a:gd name="adj1" fmla="val 76188"/>
                <a:gd name="adj2" fmla="val 9224"/>
                <a:gd name="adj3" fmla="val 16667"/>
              </a:avLst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094654" y="4180087"/>
              <a:ext cx="22365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rPr>
                <a:t>拉希里法</a:t>
              </a:r>
              <a:r>
                <a:rPr lang="zh-CN" altLang="zh-CN" sz="2000" dirty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rPr>
                <a:t>对</a:t>
              </a:r>
              <a:r>
                <a:rPr lang="zh-CN" altLang="zh-CN" sz="2000" dirty="0" smtClean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rPr>
                <a:t>各小区</a:t>
              </a:r>
              <a:endParaRPr lang="en-US" altLang="zh-CN" sz="2000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dirty="0" smtClean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rPr>
                <a:t>内居民</a:t>
              </a:r>
              <a:r>
                <a:rPr lang="zh-CN" altLang="zh-CN" sz="2000" dirty="0" smtClean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rPr>
                <a:t>进行抽样</a:t>
              </a:r>
              <a:endParaRPr lang="zh-CN" altLang="zh-CN" sz="2000" dirty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451872" y="4265075"/>
              <a:ext cx="4876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006E74"/>
                  </a:solidFill>
                  <a:latin typeface="Agency FB" pitchFamily="34" charset="0"/>
                  <a:ea typeface="微软雅黑" pitchFamily="34" charset="-122"/>
                </a:rPr>
                <a:t>05</a:t>
              </a:r>
              <a:endParaRPr lang="zh-CN" altLang="en-US" sz="2800" dirty="0" smtClean="0">
                <a:solidFill>
                  <a:srgbClr val="006E74"/>
                </a:solidFill>
                <a:latin typeface="Agency FB" pitchFamily="34" charset="0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335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000" y="0"/>
            <a:ext cx="3149901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椭圆 2"/>
          <p:cNvSpPr/>
          <p:nvPr/>
        </p:nvSpPr>
        <p:spPr>
          <a:xfrm>
            <a:off x="323528" y="2193981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23528" y="3174953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23528" y="4155926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46250" y="2163423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调查方案设计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6250" y="314439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调查实施过程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6250" y="4125368"/>
            <a:ext cx="2877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数据处理和检验</a:t>
            </a:r>
            <a:endParaRPr lang="zh-CN" altLang="en-US" sz="3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437078" y="711916"/>
            <a:ext cx="3964980" cy="3784258"/>
            <a:chOff x="4437078" y="711916"/>
            <a:chExt cx="3964980" cy="3784258"/>
          </a:xfrm>
        </p:grpSpPr>
        <p:sp>
          <p:nvSpPr>
            <p:cNvPr id="9" name="同心圆 8"/>
            <p:cNvSpPr/>
            <p:nvPr/>
          </p:nvSpPr>
          <p:spPr>
            <a:xfrm>
              <a:off x="4644008" y="790425"/>
              <a:ext cx="3599894" cy="3596066"/>
            </a:xfrm>
            <a:custGeom>
              <a:avLst/>
              <a:gdLst/>
              <a:ahLst/>
              <a:cxnLst/>
              <a:rect l="l" t="t" r="r" b="b"/>
              <a:pathLst>
                <a:path w="3599894" h="3596066">
                  <a:moveTo>
                    <a:pt x="3195566" y="1627168"/>
                  </a:moveTo>
                  <a:lnTo>
                    <a:pt x="3582064" y="2043920"/>
                  </a:lnTo>
                  <a:cubicBezTo>
                    <a:pt x="3472820" y="2864777"/>
                    <a:pt x="2808700" y="3509733"/>
                    <a:pt x="1979120" y="3591365"/>
                  </a:cubicBezTo>
                  <a:lnTo>
                    <a:pt x="2331841" y="3228109"/>
                  </a:lnTo>
                  <a:lnTo>
                    <a:pt x="1946994" y="2854424"/>
                  </a:lnTo>
                  <a:cubicBezTo>
                    <a:pt x="2419388" y="2790389"/>
                    <a:pt x="2792846" y="2415866"/>
                    <a:pt x="2855101" y="1942918"/>
                  </a:cubicBezTo>
                  <a:close/>
                  <a:moveTo>
                    <a:pt x="9606" y="1614099"/>
                  </a:moveTo>
                  <a:lnTo>
                    <a:pt x="371398" y="2074567"/>
                  </a:lnTo>
                  <a:lnTo>
                    <a:pt x="735245" y="1788690"/>
                  </a:lnTo>
                  <a:cubicBezTo>
                    <a:pt x="734719" y="1792519"/>
                    <a:pt x="734698" y="1796357"/>
                    <a:pt x="734698" y="1800200"/>
                  </a:cubicBezTo>
                  <a:cubicBezTo>
                    <a:pt x="734698" y="2350245"/>
                    <a:pt x="1151488" y="2802943"/>
                    <a:pt x="1686503" y="2859475"/>
                  </a:cubicBezTo>
                  <a:lnTo>
                    <a:pt x="2068983" y="3230862"/>
                  </a:lnTo>
                  <a:lnTo>
                    <a:pt x="1714371" y="3596066"/>
                  </a:lnTo>
                  <a:cubicBezTo>
                    <a:pt x="759945" y="3553533"/>
                    <a:pt x="0" y="2765614"/>
                    <a:pt x="0" y="1800200"/>
                  </a:cubicBezTo>
                  <a:cubicBezTo>
                    <a:pt x="0" y="1737359"/>
                    <a:pt x="3220" y="1675270"/>
                    <a:pt x="9606" y="1614099"/>
                  </a:cubicBezTo>
                  <a:close/>
                  <a:moveTo>
                    <a:pt x="2186473" y="42608"/>
                  </a:moveTo>
                  <a:cubicBezTo>
                    <a:pt x="2991555" y="217670"/>
                    <a:pt x="3594974" y="932210"/>
                    <a:pt x="3599894" y="1788634"/>
                  </a:cubicBezTo>
                  <a:lnTo>
                    <a:pt x="3206574" y="1364526"/>
                  </a:lnTo>
                  <a:lnTo>
                    <a:pt x="2859230" y="1686655"/>
                  </a:lnTo>
                  <a:cubicBezTo>
                    <a:pt x="2807029" y="1189451"/>
                    <a:pt x="2412432" y="794363"/>
                    <a:pt x="1915484" y="741167"/>
                  </a:cubicBezTo>
                  <a:lnTo>
                    <a:pt x="1678735" y="349584"/>
                  </a:lnTo>
                  <a:close/>
                  <a:moveTo>
                    <a:pt x="1800200" y="0"/>
                  </a:moveTo>
                  <a:lnTo>
                    <a:pt x="1891576" y="4614"/>
                  </a:lnTo>
                  <a:lnTo>
                    <a:pt x="1423233" y="287772"/>
                  </a:lnTo>
                  <a:lnTo>
                    <a:pt x="1696605" y="739929"/>
                  </a:lnTo>
                  <a:cubicBezTo>
                    <a:pt x="1250578" y="782760"/>
                    <a:pt x="884970" y="1100732"/>
                    <a:pt x="772120" y="1522326"/>
                  </a:cubicBezTo>
                  <a:lnTo>
                    <a:pt x="401612" y="1813436"/>
                  </a:lnTo>
                  <a:lnTo>
                    <a:pt x="53730" y="1370673"/>
                  </a:lnTo>
                  <a:cubicBezTo>
                    <a:pt x="244476" y="583594"/>
                    <a:pt x="954185" y="0"/>
                    <a:pt x="1800200" y="0"/>
                  </a:cubicBezTo>
                  <a:close/>
                </a:path>
              </a:pathLst>
            </a:custGeom>
            <a:solidFill>
              <a:srgbClr val="FBFBFB">
                <a:alpha val="82000"/>
              </a:srgb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088" y="1752065"/>
              <a:ext cx="1662082" cy="1662082"/>
            </a:xfrm>
            <a:prstGeom prst="rect">
              <a:avLst/>
            </a:prstGeom>
          </p:spPr>
        </p:pic>
        <p:sp>
          <p:nvSpPr>
            <p:cNvPr id="16" name="TextBox 15">
              <a:hlinkClick r:id="rId4" action="ppaction://hlinksldjump"/>
            </p:cNvPr>
            <p:cNvSpPr txBox="1"/>
            <p:nvPr/>
          </p:nvSpPr>
          <p:spPr>
            <a:xfrm rot="20299240">
              <a:off x="4828864" y="711916"/>
              <a:ext cx="3384000" cy="338400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8198"/>
                </a:avLst>
              </a:prstTxWarp>
              <a:spAutoFit/>
            </a:bodyPr>
            <a:lstStyle/>
            <a:p>
              <a:r>
                <a:rPr lang="zh-CN" altLang="en-US" sz="3000" dirty="0" smtClean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rPr>
                <a:t>独立性检验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1520000">
              <a:off x="5018058" y="1112174"/>
              <a:ext cx="3384000" cy="3384000"/>
            </a:xfrm>
            <a:prstGeom prst="rect">
              <a:avLst/>
            </a:prstGeom>
            <a:noFill/>
          </p:spPr>
          <p:txBody>
            <a:bodyPr wrap="none" rtlCol="0">
              <a:prstTxWarp prst="textCircle">
                <a:avLst>
                  <a:gd name="adj" fmla="val 336709"/>
                </a:avLst>
              </a:prstTxWarp>
              <a:spAutoFit/>
            </a:bodyPr>
            <a:lstStyle/>
            <a:p>
              <a:r>
                <a:rPr lang="zh-CN" altLang="en-US" sz="3000" dirty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rPr>
                <a:t>效度分析</a:t>
              </a:r>
              <a:r>
                <a:rPr lang="zh-CN" altLang="en-US" sz="3000" dirty="0" smtClean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rPr>
                <a:t>                           </a:t>
              </a:r>
            </a:p>
          </p:txBody>
        </p:sp>
        <p:sp>
          <p:nvSpPr>
            <p:cNvPr id="19" name="TextBox 18">
              <a:hlinkClick r:id="rId4" action="ppaction://hlinksldjump"/>
            </p:cNvPr>
            <p:cNvSpPr txBox="1"/>
            <p:nvPr/>
          </p:nvSpPr>
          <p:spPr>
            <a:xfrm rot="16986808">
              <a:off x="4437078" y="1096092"/>
              <a:ext cx="3384000" cy="3384000"/>
            </a:xfrm>
            <a:prstGeom prst="rect">
              <a:avLst/>
            </a:prstGeom>
            <a:noFill/>
          </p:spPr>
          <p:txBody>
            <a:bodyPr wrap="none" rtlCol="0">
              <a:prstTxWarp prst="textCircle">
                <a:avLst>
                  <a:gd name="adj" fmla="val 336709"/>
                </a:avLst>
              </a:prstTxWarp>
              <a:spAutoFit/>
            </a:bodyPr>
            <a:lstStyle/>
            <a:p>
              <a:r>
                <a:rPr lang="zh-CN" altLang="en-US" sz="3000" dirty="0" smtClean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rPr>
                <a:t>信度分析                           </a:t>
              </a:r>
            </a:p>
          </p:txBody>
        </p:sp>
        <p:sp>
          <p:nvSpPr>
            <p:cNvPr id="22" name="TextBox 21">
              <a:hlinkClick r:id="rId4" action="ppaction://hlinksldjump"/>
            </p:cNvPr>
            <p:cNvSpPr txBox="1"/>
            <p:nvPr/>
          </p:nvSpPr>
          <p:spPr>
            <a:xfrm rot="14599240">
              <a:off x="4605005" y="742153"/>
              <a:ext cx="3384000" cy="338400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8198"/>
                </a:avLst>
              </a:prstTxWarp>
              <a:spAutoFit/>
            </a:bodyPr>
            <a:lstStyle/>
            <a:p>
              <a:r>
                <a:rPr lang="zh-CN" altLang="en-US" sz="3000" dirty="0" smtClean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rPr>
                <a:t>游程检验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95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1" y="378200"/>
            <a:ext cx="1443350" cy="1421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26" y="359462"/>
            <a:ext cx="1443655" cy="142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1" y="2004762"/>
            <a:ext cx="1443655" cy="142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78" y="1987972"/>
            <a:ext cx="1443655" cy="142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1" y="3420236"/>
            <a:ext cx="1443655" cy="1422000"/>
          </a:xfrm>
          <a:prstGeom prst="rect">
            <a:avLst/>
          </a:prstGeom>
        </p:spPr>
      </p:pic>
      <p:pic>
        <p:nvPicPr>
          <p:cNvPr id="12" name="比赛用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325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15569" y="-1172666"/>
            <a:ext cx="609600" cy="609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0096">
            <a:off x="4566824" y="3027304"/>
            <a:ext cx="4666453" cy="2580549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1499846" y="3358133"/>
            <a:ext cx="3252510" cy="1508105"/>
            <a:chOff x="-5797152" y="-1621919"/>
            <a:chExt cx="3252510" cy="1508105"/>
          </a:xfrm>
        </p:grpSpPr>
        <p:sp>
          <p:nvSpPr>
            <p:cNvPr id="32" name="TextBox 31"/>
            <p:cNvSpPr txBox="1"/>
            <p:nvPr/>
          </p:nvSpPr>
          <p:spPr>
            <a:xfrm>
              <a:off x="-5797152" y="-1621919"/>
              <a:ext cx="1364476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200" dirty="0" smtClean="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红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-4729856" y="-872788"/>
              <a:ext cx="218521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600" dirty="0" smtClean="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旗报捷战商科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22116" y="-1236166"/>
              <a:ext cx="118494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600" dirty="0" smtClean="0">
                  <a:solidFill>
                    <a:srgbClr val="FFC000"/>
                  </a:solidFill>
                  <a:latin typeface="华文行楷" pitchFamily="2" charset="-122"/>
                  <a:ea typeface="华文行楷" pitchFamily="2" charset="-122"/>
                </a:rPr>
                <a:t>杨仕红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861448" y="2007924"/>
            <a:ext cx="3252510" cy="1508105"/>
            <a:chOff x="-5797152" y="-1621919"/>
            <a:chExt cx="3252510" cy="1508105"/>
          </a:xfrm>
        </p:grpSpPr>
        <p:sp>
          <p:nvSpPr>
            <p:cNvPr id="36" name="TextBox 35"/>
            <p:cNvSpPr txBox="1"/>
            <p:nvPr/>
          </p:nvSpPr>
          <p:spPr>
            <a:xfrm>
              <a:off x="-5797152" y="-1621919"/>
              <a:ext cx="1364476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200" dirty="0" smtClean="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麒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-4729856" y="-796588"/>
              <a:ext cx="218521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600" dirty="0" smtClean="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麟再现示祥和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-4722116" y="-1159966"/>
              <a:ext cx="118494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600" dirty="0" smtClean="0">
                  <a:solidFill>
                    <a:srgbClr val="FFC000"/>
                  </a:solidFill>
                  <a:latin typeface="华文行楷" pitchFamily="2" charset="-122"/>
                  <a:ea typeface="华文行楷" pitchFamily="2" charset="-122"/>
                </a:rPr>
                <a:t>陈麒麟</a:t>
              </a:r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97" y="19593"/>
            <a:ext cx="387667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253" y="19593"/>
            <a:ext cx="387667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19" y="1609089"/>
            <a:ext cx="395605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67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06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80528" y="411510"/>
            <a:ext cx="2376264" cy="576064"/>
          </a:xfrm>
          <a:prstGeom prst="rect">
            <a:avLst/>
          </a:prstGeom>
          <a:solidFill>
            <a:srgbClr val="FBFBFB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1853" y="411510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rgbClr val="005B60"/>
                </a:solidFill>
                <a:latin typeface="微软雅黑" pitchFamily="34" charset="-122"/>
                <a:ea typeface="微软雅黑" pitchFamily="34" charset="-122"/>
              </a:rPr>
              <a:t>信度分析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085238"/>
              </p:ext>
            </p:extLst>
          </p:nvPr>
        </p:nvGraphicFramePr>
        <p:xfrm>
          <a:off x="1907704" y="1345874"/>
          <a:ext cx="5890414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3910"/>
                <a:gridCol w="2534522"/>
                <a:gridCol w="1224136"/>
                <a:gridCol w="777846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类别</a:t>
                      </a:r>
                      <a:endParaRPr lang="zh-CN" altLang="en-US" sz="105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0" dirty="0" err="1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Cronbach</a:t>
                      </a:r>
                      <a:r>
                        <a:rPr lang="en-US" sz="18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Alpha</a:t>
                      </a:r>
                      <a:r>
                        <a:rPr lang="zh-CN" altLang="en-US" sz="18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系数</a:t>
                      </a:r>
                      <a:endParaRPr lang="zh-CN" altLang="en-US" sz="105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评价</a:t>
                      </a:r>
                      <a:endParaRPr lang="zh-CN" altLang="en-US" sz="105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项数</a:t>
                      </a:r>
                      <a:endParaRPr lang="zh-CN" altLang="en-US" sz="105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35350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个人因素</a:t>
                      </a:r>
                      <a:endParaRPr lang="zh-CN" altLang="en-US" sz="105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0.803&gt;0.8</a:t>
                      </a:r>
                      <a:endParaRPr lang="zh-CN" altLang="en-US" sz="105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可以接受</a:t>
                      </a: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zh-CN" altLang="en-US" sz="105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二手车服务</a:t>
                      </a:r>
                      <a:endParaRPr lang="zh-CN" altLang="en-US" sz="105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0.859&gt;0.8</a:t>
                      </a:r>
                      <a:endParaRPr lang="zh-CN" altLang="en-US" sz="105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好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zh-CN" altLang="en-US" sz="105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二手车偏好</a:t>
                      </a:r>
                      <a:endParaRPr lang="zh-CN" altLang="en-US" sz="105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0.821&gt;0.8</a:t>
                      </a:r>
                      <a:endParaRPr lang="zh-CN" altLang="en-US" sz="105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可以接受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zh-CN" altLang="en-US" sz="105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整体问卷</a:t>
                      </a:r>
                      <a:endParaRPr lang="zh-CN" altLang="en-US" sz="105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0.825&gt;0.8</a:t>
                      </a:r>
                      <a:endParaRPr lang="zh-CN" altLang="en-US" sz="105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可以接受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</a:t>
                      </a:r>
                      <a:endParaRPr lang="zh-CN" altLang="en-US" sz="105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>
                    <a:noFill/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187624" y="3434106"/>
            <a:ext cx="71287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上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表显示，整体问卷和问卷中的各个维度的</a:t>
            </a:r>
            <a:r>
              <a:rPr lang="en-US" altLang="zh-CN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Cronbach's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Alpha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系数值均大于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0.8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所以可以推断此问卷的可信度较好，该评价问卷只具有较高的内在一致性。</a:t>
            </a:r>
          </a:p>
        </p:txBody>
      </p:sp>
      <p:sp>
        <p:nvSpPr>
          <p:cNvPr id="6" name="椭圆 5"/>
          <p:cNvSpPr/>
          <p:nvPr/>
        </p:nvSpPr>
        <p:spPr>
          <a:xfrm>
            <a:off x="3779912" y="2811186"/>
            <a:ext cx="972108" cy="360040"/>
          </a:xfrm>
          <a:prstGeom prst="ellipse">
            <a:avLst/>
          </a:prstGeom>
          <a:noFill/>
          <a:ln w="3492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4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80528" y="411510"/>
            <a:ext cx="2376264" cy="576064"/>
          </a:xfrm>
          <a:prstGeom prst="rect">
            <a:avLst/>
          </a:prstGeom>
          <a:solidFill>
            <a:srgbClr val="FBFBFB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1853" y="411510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rgbClr val="005B60"/>
                </a:solidFill>
                <a:latin typeface="微软雅黑" pitchFamily="34" charset="-122"/>
                <a:ea typeface="微软雅黑" pitchFamily="34" charset="-122"/>
              </a:rPr>
              <a:t>效度分析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34357"/>
              </p:ext>
            </p:extLst>
          </p:nvPr>
        </p:nvGraphicFramePr>
        <p:xfrm>
          <a:off x="1907704" y="1347614"/>
          <a:ext cx="5350460" cy="20182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6264"/>
                <a:gridCol w="1656184"/>
                <a:gridCol w="1318012"/>
              </a:tblGrid>
              <a:tr h="415457">
                <a:tc gridSpan="3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KMO </a:t>
                      </a:r>
                      <a:r>
                        <a:rPr lang="zh-CN" altLang="en-US" sz="16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和 </a:t>
                      </a:r>
                      <a:r>
                        <a:rPr lang="en-US" sz="16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Bartlett </a:t>
                      </a:r>
                      <a:r>
                        <a:rPr lang="zh-CN" altLang="en-US" sz="16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的检验</a:t>
                      </a:r>
                      <a:endParaRPr lang="zh-CN" altLang="en-US" sz="18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139780" marR="139780" marT="69890" marB="6989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6631">
                <a:tc gridSpan="2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取样足够度的 </a:t>
                      </a:r>
                      <a:r>
                        <a:rPr 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Kaiser-Meyer-</a:t>
                      </a:r>
                      <a:r>
                        <a:rPr lang="en-US" sz="1600" kern="0" dirty="0" err="1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Olkin</a:t>
                      </a:r>
                      <a:r>
                        <a:rPr 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zh-CN" altLang="en-US" sz="1600" kern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度量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139780" marR="139780" marT="69890" marB="6989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.810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139780" marR="139780" marT="69890" marB="69890">
                    <a:noFill/>
                  </a:tcPr>
                </a:tc>
              </a:tr>
              <a:tr h="391183">
                <a:tc rowSpan="3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kern="0" dirty="0" smtClean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kern="0" dirty="0" smtClean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Bartlett </a:t>
                      </a: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的球形度检验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139780" marR="139780" marT="69890" marB="69890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近似卡方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139780" marR="139780" marT="69890" marB="69890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2399.699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139780" marR="139780" marT="69890" marB="69890">
                    <a:noFill/>
                  </a:tcPr>
                </a:tc>
              </a:tr>
              <a:tr h="41749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 err="1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df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139780" marR="139780" marT="69890" marB="69890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105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139780" marR="139780" marT="69890" marB="69890">
                    <a:noFill/>
                  </a:tcPr>
                </a:tc>
              </a:tr>
              <a:tr h="41749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Sig.</a:t>
                      </a: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139780" marR="139780" marT="69890" marB="69890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.000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139780" marR="139780" marT="69890" marB="69890">
                    <a:noFill/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223628" y="3579862"/>
            <a:ext cx="68767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由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上表的数据可知，问卷数据的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KMO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值为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0.810&gt;0.7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，并且通过了显著性水平为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0.05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的巴特利球型检验，说明问卷调查的数据非常适合做因子分析</a:t>
            </a:r>
          </a:p>
        </p:txBody>
      </p:sp>
      <p:sp>
        <p:nvSpPr>
          <p:cNvPr id="6" name="椭圆 5"/>
          <p:cNvSpPr/>
          <p:nvPr/>
        </p:nvSpPr>
        <p:spPr>
          <a:xfrm>
            <a:off x="6082556" y="1728862"/>
            <a:ext cx="1081732" cy="360040"/>
          </a:xfrm>
          <a:prstGeom prst="ellipse">
            <a:avLst/>
          </a:prstGeom>
          <a:noFill/>
          <a:ln w="3492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6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157479" y="636654"/>
                <a:ext cx="2829043" cy="848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solidFill>
                            <a:schemeClr val="bg1"/>
                          </a:solidFill>
                          <a:latin typeface="Cambria Math"/>
                        </a:rPr>
                        <m:t>E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R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479" y="636654"/>
                <a:ext cx="2829043" cy="84837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0" y="1841168"/>
                <a:ext cx="9144000" cy="874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solidFill>
                            <a:schemeClr val="bg1"/>
                          </a:solidFill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zh-CN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R</m:t>
                          </m:r>
                        </m:e>
                      </m:d>
                      <m:r>
                        <a:rPr lang="en-US" altLang="zh-CN" sz="240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(2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sz="24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−1)</m:t>
                          </m:r>
                        </m:den>
                      </m:f>
                      <m:r>
                        <a:rPr lang="en-US" altLang="zh-CN" sz="240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</m:d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−1)(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e>
                          </m:d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−2)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41168"/>
                <a:ext cx="9144000" cy="87459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5556" y="3003798"/>
                <a:ext cx="799288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假设检验问题为：</a:t>
                </a:r>
              </a:p>
              <a:p>
                <a:r>
                  <a:rPr lang="en-US" altLang="zh-CN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H0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：变量序列样本数据出现顺序随机；</a:t>
                </a:r>
              </a:p>
              <a:p>
                <a:r>
                  <a:rPr lang="en-US" altLang="zh-CN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H1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：变量序列样本数据出现顺序不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随机</a:t>
                </a:r>
                <a:endPara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取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bg1"/>
                        </a:solidFill>
                        <a:latin typeface="Cambria Math"/>
                        <a:ea typeface="微软雅黑" pitchFamily="34" charset="-122"/>
                      </a:rPr>
                      <m:t>𝛼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=0.05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时，通过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SPSS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非参数检验中的游程检验可得大部分因素的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Z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都满足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-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1.96&lt;Z&lt;1.96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，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P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值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&gt;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bg1"/>
                        </a:solidFill>
                        <a:latin typeface="Cambria Math"/>
                        <a:ea typeface="微软雅黑" pitchFamily="34" charset="-122"/>
                      </a:rPr>
                      <m:t>𝛼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，接受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原假设  ，变量序列数据顺序不违反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随机性</a:t>
                </a:r>
                <a:endPara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56" y="3003798"/>
                <a:ext cx="7992888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10" t="-2066" r="-534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-180528" y="411510"/>
            <a:ext cx="2376264" cy="576064"/>
          </a:xfrm>
          <a:prstGeom prst="rect">
            <a:avLst/>
          </a:prstGeom>
          <a:solidFill>
            <a:srgbClr val="FBFBFB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61853" y="411510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5B60"/>
                </a:solidFill>
                <a:latin typeface="微软雅黑" pitchFamily="34" charset="-122"/>
                <a:ea typeface="微软雅黑" pitchFamily="34" charset="-122"/>
              </a:rPr>
              <a:t>游程检验</a:t>
            </a:r>
            <a:endParaRPr lang="zh-CN" altLang="en-US" sz="3000" dirty="0" smtClean="0">
              <a:solidFill>
                <a:srgbClr val="005B6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529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80528" y="411510"/>
            <a:ext cx="2664296" cy="576064"/>
          </a:xfrm>
          <a:prstGeom prst="rect">
            <a:avLst/>
          </a:prstGeom>
          <a:solidFill>
            <a:srgbClr val="FBFBFB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09453" y="411510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rgbClr val="005B60"/>
                </a:solidFill>
                <a:latin typeface="微软雅黑" pitchFamily="34" charset="-122"/>
                <a:ea typeface="微软雅黑" pitchFamily="34" charset="-122"/>
              </a:rPr>
              <a:t>独立性检验</a:t>
            </a:r>
          </a:p>
        </p:txBody>
      </p:sp>
      <p:sp>
        <p:nvSpPr>
          <p:cNvPr id="4" name="矩形 3"/>
          <p:cNvSpPr/>
          <p:nvPr/>
        </p:nvSpPr>
        <p:spPr>
          <a:xfrm>
            <a:off x="1137106" y="1546824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建立假设检验：</a:t>
            </a: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H0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各影响因素彼此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独立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H1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各影响因素不是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独立的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/>
              <p:cNvSpPr>
                <a:spLocks noChangeArrowheads="1"/>
              </p:cNvSpPr>
              <p:nvPr/>
            </p:nvSpPr>
            <p:spPr bwMode="auto">
              <a:xfrm>
                <a:off x="1137479" y="2452891"/>
                <a:ext cx="7596472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kumimoji="0" lang="zh-CN" sz="20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取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smtClean="0">
                        <a:solidFill>
                          <a:schemeClr val="bg1"/>
                        </a:solidFill>
                        <a:latin typeface="Cambria Math"/>
                      </a:rPr>
                      <m:t>α</m:t>
                    </m:r>
                    <m:r>
                      <a:rPr lang="en-US" altLang="zh-CN" sz="2000" smtClean="0">
                        <a:solidFill>
                          <a:schemeClr val="bg1"/>
                        </a:solidFill>
                        <a:latin typeface="Cambria Math"/>
                      </a:rPr>
                      <m:t>=0.05</m:t>
                    </m:r>
                  </m:oMath>
                </a14:m>
                <a:r>
                  <a:rPr kumimoji="0" lang="zh-CN" sz="20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  ，通过</a:t>
                </a:r>
                <a:r>
                  <a:rPr kumimoji="0" lang="zh-CN" altLang="zh-CN" sz="20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SPSS</a:t>
                </a:r>
                <a:r>
                  <a:rPr kumimoji="0" lang="zh-CN" sz="20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的非参数卡方检验可得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因素的显著性均小于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0.05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，故应拒绝原假设，问卷中所涉及的大部分客观信息两两之间是存在相关关系的</a:t>
                </a:r>
                <a:endParaRPr kumimoji="0" lang="zh-CN" sz="2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itchFamily="34" charset="-122"/>
                  <a:ea typeface="微软雅黑" pitchFamily="34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7479" y="2452891"/>
                <a:ext cx="7596472" cy="1015663"/>
              </a:xfrm>
              <a:prstGeom prst="rect">
                <a:avLst/>
              </a:prstGeom>
              <a:blipFill rotWithShape="1">
                <a:blip r:embed="rId2"/>
                <a:stretch>
                  <a:fillRect l="-883" t="-2395" r="-482" b="-1018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171224" y="3342832"/>
                <a:ext cx="4772525" cy="943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24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ad</m:t>
                              </m:r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bc</m:t>
                              </m:r>
                              <m:r>
                                <a:rPr lang="en-US" altLang="zh-CN" sz="2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a</m:t>
                          </m:r>
                          <m:r>
                            <a:rPr lang="en-US" altLang="zh-CN" sz="240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b</m:t>
                          </m:r>
                          <m:r>
                            <a:rPr lang="en-US" altLang="zh-CN" sz="240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)(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c</m:t>
                          </m:r>
                          <m:r>
                            <a:rPr lang="en-US" altLang="zh-CN" sz="240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d</m:t>
                          </m:r>
                          <m:r>
                            <a:rPr lang="en-US" altLang="zh-CN" sz="240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)(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a</m:t>
                          </m:r>
                          <m:r>
                            <a:rPr lang="en-US" altLang="zh-CN" sz="240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c</m:t>
                          </m:r>
                          <m:r>
                            <a:rPr lang="en-US" altLang="zh-CN" sz="240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)(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b</m:t>
                          </m:r>
                          <m:r>
                            <a:rPr lang="en-US" altLang="zh-CN" sz="240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d</m:t>
                          </m:r>
                          <m:r>
                            <a:rPr lang="en-US" altLang="zh-CN" sz="240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224" y="3342832"/>
                <a:ext cx="4772525" cy="9437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85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65028" y="1391337"/>
            <a:ext cx="3944891" cy="2185214"/>
            <a:chOff x="2365028" y="1391337"/>
            <a:chExt cx="3944891" cy="2185214"/>
          </a:xfrm>
        </p:grpSpPr>
        <p:sp>
          <p:nvSpPr>
            <p:cNvPr id="3" name="圆角矩形 2"/>
            <p:cNvSpPr/>
            <p:nvPr/>
          </p:nvSpPr>
          <p:spPr>
            <a:xfrm>
              <a:off x="2466628" y="1569261"/>
              <a:ext cx="1728192" cy="1728192"/>
            </a:xfrm>
            <a:prstGeom prst="roundRect">
              <a:avLst/>
            </a:prstGeom>
            <a:solidFill>
              <a:srgbClr val="FBFBFB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365028" y="1391337"/>
              <a:ext cx="1928733" cy="218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600" dirty="0">
                  <a:solidFill>
                    <a:srgbClr val="00969C"/>
                  </a:solidFill>
                  <a:latin typeface="方正粗宋简体" pitchFamily="65" charset="-122"/>
                  <a:ea typeface="方正粗宋简体" pitchFamily="65" charset="-122"/>
                </a:rPr>
                <a:t>叁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237236" y="2371148"/>
              <a:ext cx="20726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Three</a:t>
              </a:r>
              <a:endParaRPr lang="zh-CN" altLang="en-US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43766" y="2804463"/>
              <a:ext cx="206498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数 据 分 析</a:t>
              </a:r>
              <a:endParaRPr lang="zh-CN" altLang="en-US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63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000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4611" y="3219822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描述性统计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  析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2803" y="321982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二元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选择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 型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73902" y="32198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38169" y="321982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层次分析法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99592" y="1923862"/>
            <a:ext cx="993544" cy="993544"/>
            <a:chOff x="1043608" y="1871836"/>
            <a:chExt cx="1255960" cy="1255960"/>
          </a:xfrm>
        </p:grpSpPr>
        <p:sp>
          <p:nvSpPr>
            <p:cNvPr id="2" name="椭圆 1"/>
            <p:cNvSpPr/>
            <p:nvPr/>
          </p:nvSpPr>
          <p:spPr>
            <a:xfrm>
              <a:off x="1043608" y="1871836"/>
              <a:ext cx="1255960" cy="1255960"/>
            </a:xfrm>
            <a:prstGeom prst="ellipse">
              <a:avLst/>
            </a:prstGeom>
            <a:solidFill>
              <a:srgbClr val="FBFBFB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827" y="1963724"/>
              <a:ext cx="1072184" cy="1072184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4103948" y="1923862"/>
            <a:ext cx="993544" cy="993544"/>
            <a:chOff x="5076056" y="1871836"/>
            <a:chExt cx="1255960" cy="1255960"/>
          </a:xfrm>
        </p:grpSpPr>
        <p:sp>
          <p:nvSpPr>
            <p:cNvPr id="13" name="椭圆 12"/>
            <p:cNvSpPr/>
            <p:nvPr/>
          </p:nvSpPr>
          <p:spPr>
            <a:xfrm>
              <a:off x="5076056" y="1871836"/>
              <a:ext cx="1255960" cy="1255960"/>
            </a:xfrm>
            <a:prstGeom prst="ellipse">
              <a:avLst/>
            </a:prstGeom>
            <a:solidFill>
              <a:srgbClr val="FBFBFB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224" y="2013712"/>
              <a:ext cx="972208" cy="972208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2501770" y="1923862"/>
            <a:ext cx="993544" cy="993544"/>
            <a:chOff x="3059832" y="1871836"/>
            <a:chExt cx="1255960" cy="1255960"/>
          </a:xfrm>
        </p:grpSpPr>
        <p:sp>
          <p:nvSpPr>
            <p:cNvPr id="12" name="椭圆 11"/>
            <p:cNvSpPr/>
            <p:nvPr/>
          </p:nvSpPr>
          <p:spPr>
            <a:xfrm>
              <a:off x="3059832" y="1871836"/>
              <a:ext cx="1255960" cy="1255960"/>
            </a:xfrm>
            <a:prstGeom prst="ellipse">
              <a:avLst/>
            </a:prstGeom>
            <a:solidFill>
              <a:srgbClr val="FBFBFB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959" y="2056211"/>
              <a:ext cx="906413" cy="906413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5706126" y="1923862"/>
            <a:ext cx="993544" cy="993544"/>
            <a:chOff x="7092280" y="1871836"/>
            <a:chExt cx="1255960" cy="1255960"/>
          </a:xfrm>
        </p:grpSpPr>
        <p:sp>
          <p:nvSpPr>
            <p:cNvPr id="14" name="椭圆 13"/>
            <p:cNvSpPr/>
            <p:nvPr/>
          </p:nvSpPr>
          <p:spPr>
            <a:xfrm>
              <a:off x="7092280" y="1871836"/>
              <a:ext cx="1255960" cy="1255960"/>
            </a:xfrm>
            <a:prstGeom prst="ellipse">
              <a:avLst/>
            </a:prstGeom>
            <a:solidFill>
              <a:srgbClr val="FBFBFB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960" y="1963724"/>
              <a:ext cx="990600" cy="990600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7308304" y="1923862"/>
            <a:ext cx="993544" cy="993544"/>
            <a:chOff x="7092280" y="1871836"/>
            <a:chExt cx="1255960" cy="1255960"/>
          </a:xfrm>
        </p:grpSpPr>
        <p:sp>
          <p:nvSpPr>
            <p:cNvPr id="22" name="椭圆 21"/>
            <p:cNvSpPr/>
            <p:nvPr/>
          </p:nvSpPr>
          <p:spPr>
            <a:xfrm>
              <a:off x="7092280" y="1871836"/>
              <a:ext cx="1255960" cy="1255960"/>
            </a:xfrm>
            <a:prstGeom prst="ellipse">
              <a:avLst/>
            </a:prstGeom>
            <a:solidFill>
              <a:srgbClr val="FBFBFB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741" y="2143212"/>
              <a:ext cx="743038" cy="743038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7142254" y="321982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成交量预测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163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59" y="-380578"/>
            <a:ext cx="4870302" cy="38218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59" y="1923306"/>
            <a:ext cx="4870302" cy="382187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45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414032" y="1707654"/>
            <a:ext cx="2246271" cy="493749"/>
            <a:chOff x="246326" y="1904294"/>
            <a:chExt cx="2246271" cy="493749"/>
          </a:xfrm>
        </p:grpSpPr>
        <p:sp>
          <p:nvSpPr>
            <p:cNvPr id="3" name="椭圆 2"/>
            <p:cNvSpPr/>
            <p:nvPr/>
          </p:nvSpPr>
          <p:spPr>
            <a:xfrm>
              <a:off x="246326" y="1904294"/>
              <a:ext cx="492882" cy="492882"/>
            </a:xfrm>
            <a:prstGeom prst="ellipse">
              <a:avLst/>
            </a:prstGeom>
            <a:solidFill>
              <a:srgbClr val="FBFBFB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048" y="1936378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描述性分析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14032" y="2390940"/>
            <a:ext cx="2861824" cy="493749"/>
            <a:chOff x="246326" y="2707560"/>
            <a:chExt cx="2861824" cy="493749"/>
          </a:xfrm>
        </p:grpSpPr>
        <p:sp>
          <p:nvSpPr>
            <p:cNvPr id="4" name="椭圆 3"/>
            <p:cNvSpPr/>
            <p:nvPr/>
          </p:nvSpPr>
          <p:spPr>
            <a:xfrm>
              <a:off x="246326" y="2707560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9048" y="2739644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二元选择性分析</a:t>
              </a:r>
              <a:endPara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14032" y="3074225"/>
            <a:ext cx="1938494" cy="493749"/>
            <a:chOff x="246326" y="3510826"/>
            <a:chExt cx="1938494" cy="493749"/>
          </a:xfrm>
        </p:grpSpPr>
        <p:sp>
          <p:nvSpPr>
            <p:cNvPr id="5" name="椭圆 4"/>
            <p:cNvSpPr/>
            <p:nvPr/>
          </p:nvSpPr>
          <p:spPr>
            <a:xfrm>
              <a:off x="246326" y="3510826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9048" y="354291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因子分析</a:t>
              </a:r>
              <a:endPara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4032" y="3757510"/>
            <a:ext cx="2244516" cy="493749"/>
            <a:chOff x="246326" y="4314092"/>
            <a:chExt cx="2244516" cy="493749"/>
          </a:xfrm>
        </p:grpSpPr>
        <p:sp>
          <p:nvSpPr>
            <p:cNvPr id="9" name="椭圆 8"/>
            <p:cNvSpPr/>
            <p:nvPr/>
          </p:nvSpPr>
          <p:spPr>
            <a:xfrm>
              <a:off x="246326" y="4314092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7293" y="4346176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层次分析法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952780" y="273611"/>
            <a:ext cx="4374499" cy="2201691"/>
            <a:chOff x="3952780" y="273611"/>
            <a:chExt cx="4374499" cy="2201691"/>
          </a:xfrm>
        </p:grpSpPr>
        <p:sp>
          <p:nvSpPr>
            <p:cNvPr id="13" name="矩形 12"/>
            <p:cNvSpPr/>
            <p:nvPr/>
          </p:nvSpPr>
          <p:spPr>
            <a:xfrm>
              <a:off x="4282459" y="339502"/>
              <a:ext cx="1018416" cy="361538"/>
            </a:xfrm>
            <a:prstGeom prst="rect">
              <a:avLst/>
            </a:prstGeom>
            <a:solidFill>
              <a:srgbClr val="FBFBFB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11960" y="273611"/>
              <a:ext cx="407355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600" dirty="0" smtClean="0">
                  <a:solidFill>
                    <a:srgbClr val="00969C"/>
                  </a:solidFill>
                  <a:latin typeface="微软雅黑" pitchFamily="34" charset="-122"/>
                  <a:ea typeface="微软雅黑" pitchFamily="34" charset="-122"/>
                </a:rPr>
                <a:t>襄阳市</a:t>
              </a:r>
              <a:r>
                <a:rPr lang="zh-CN" altLang="en-US" sz="2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购买意愿</a:t>
              </a:r>
              <a:r>
                <a:rPr lang="en-US" altLang="zh-CN" sz="2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(</a:t>
              </a:r>
              <a:r>
                <a:rPr lang="zh-CN" altLang="en-US" sz="2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三线城市</a:t>
              </a:r>
              <a:r>
                <a:rPr lang="en-US" altLang="zh-CN" sz="2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)</a:t>
              </a:r>
              <a:endParaRPr lang="zh-CN" altLang="en-US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3952780" y="1959083"/>
              <a:ext cx="4374499" cy="150075"/>
              <a:chOff x="4013925" y="2326371"/>
              <a:chExt cx="4374499" cy="150075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4013925" y="2397176"/>
                <a:ext cx="1278155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5282158" y="2397176"/>
                <a:ext cx="3106266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4013925" y="2326425"/>
                <a:ext cx="0" cy="1500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5282555" y="2326371"/>
                <a:ext cx="0" cy="1500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8388424" y="2326371"/>
                <a:ext cx="0" cy="1500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/>
            <p:cNvSpPr txBox="1"/>
            <p:nvPr/>
          </p:nvSpPr>
          <p:spPr>
            <a:xfrm>
              <a:off x="4019229" y="1993336"/>
              <a:ext cx="11288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会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30%</a:t>
              </a:r>
              <a:endPara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130776" y="2013637"/>
              <a:ext cx="14366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不会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70%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94660" y="2609997"/>
            <a:ext cx="4374499" cy="2165071"/>
            <a:chOff x="3894660" y="2609997"/>
            <a:chExt cx="4374499" cy="2165071"/>
          </a:xfrm>
        </p:grpSpPr>
        <p:sp>
          <p:nvSpPr>
            <p:cNvPr id="46" name="矩形 45"/>
            <p:cNvSpPr/>
            <p:nvPr/>
          </p:nvSpPr>
          <p:spPr>
            <a:xfrm>
              <a:off x="4777740" y="2674425"/>
              <a:ext cx="1943100" cy="361538"/>
            </a:xfrm>
            <a:prstGeom prst="rect">
              <a:avLst/>
            </a:prstGeom>
            <a:solidFill>
              <a:srgbClr val="FBFBFB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3894660" y="4280698"/>
              <a:ext cx="4374499" cy="150075"/>
              <a:chOff x="4013925" y="2326371"/>
              <a:chExt cx="4374499" cy="150075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4013925" y="2397176"/>
                <a:ext cx="1278155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5282158" y="2397176"/>
                <a:ext cx="3106266" cy="0"/>
              </a:xfrm>
              <a:prstGeom prst="line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4013925" y="2326425"/>
                <a:ext cx="0" cy="1500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5282555" y="2326371"/>
                <a:ext cx="0" cy="1500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8388424" y="2326371"/>
                <a:ext cx="0" cy="1500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/>
            <p:cNvSpPr txBox="1"/>
            <p:nvPr/>
          </p:nvSpPr>
          <p:spPr>
            <a:xfrm>
              <a:off x="3898528" y="4313403"/>
              <a:ext cx="14366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不会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30%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236692" y="4313403"/>
              <a:ext cx="11288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会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70%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686066" y="2609997"/>
              <a:ext cx="351891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600" dirty="0" smtClean="0">
                  <a:solidFill>
                    <a:srgbClr val="00969C"/>
                  </a:solidFill>
                  <a:latin typeface="微软雅黑" pitchFamily="34" charset="-122"/>
                  <a:ea typeface="微软雅黑" pitchFamily="34" charset="-122"/>
                </a:rPr>
                <a:t>国外成熟地区</a:t>
              </a:r>
              <a:r>
                <a:rPr lang="zh-CN" altLang="en-US" sz="2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购买意愿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14032" y="4440796"/>
            <a:ext cx="2244516" cy="493749"/>
            <a:chOff x="246326" y="4314092"/>
            <a:chExt cx="2244516" cy="493749"/>
          </a:xfrm>
        </p:grpSpPr>
        <p:sp>
          <p:nvSpPr>
            <p:cNvPr id="48" name="椭圆 47"/>
            <p:cNvSpPr/>
            <p:nvPr/>
          </p:nvSpPr>
          <p:spPr>
            <a:xfrm>
              <a:off x="246326" y="4314092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67293" y="4346176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成交量预测</a:t>
              </a:r>
              <a:endPara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401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组合 92"/>
          <p:cNvGrpSpPr/>
          <p:nvPr/>
        </p:nvGrpSpPr>
        <p:grpSpPr>
          <a:xfrm>
            <a:off x="5874777" y="1607585"/>
            <a:ext cx="85725" cy="1128595"/>
            <a:chOff x="5874777" y="1607585"/>
            <a:chExt cx="85725" cy="1128595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5874777" y="1607585"/>
              <a:ext cx="0" cy="1128595"/>
            </a:xfrm>
            <a:prstGeom prst="line">
              <a:avLst/>
            </a:prstGeom>
            <a:ln w="22225">
              <a:solidFill>
                <a:srgbClr val="FFC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5960502" y="1607585"/>
              <a:ext cx="0" cy="1128595"/>
            </a:xfrm>
            <a:prstGeom prst="line">
              <a:avLst/>
            </a:prstGeom>
            <a:ln w="22225">
              <a:solidFill>
                <a:srgbClr val="FFC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组合 86"/>
          <p:cNvGrpSpPr/>
          <p:nvPr/>
        </p:nvGrpSpPr>
        <p:grpSpPr>
          <a:xfrm>
            <a:off x="4611860" y="267494"/>
            <a:ext cx="4196195" cy="889747"/>
            <a:chOff x="4611860" y="267494"/>
            <a:chExt cx="4196195" cy="889747"/>
          </a:xfrm>
        </p:grpSpPr>
        <p:sp>
          <p:nvSpPr>
            <p:cNvPr id="42" name="圆角矩形 41"/>
            <p:cNvSpPr/>
            <p:nvPr/>
          </p:nvSpPr>
          <p:spPr>
            <a:xfrm>
              <a:off x="5025406" y="593743"/>
              <a:ext cx="3710641" cy="21435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C000"/>
                </a:gs>
                <a:gs pos="41000">
                  <a:schemeClr val="bg1">
                    <a:alpha val="0"/>
                  </a:schemeClr>
                </a:gs>
                <a:gs pos="40000">
                  <a:srgbClr val="FFC000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 w="254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3599" y="267494"/>
              <a:ext cx="636838" cy="636838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7823490" y="297264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38.24%</a:t>
              </a:r>
              <a:endParaRPr lang="zh-CN" altLang="en-US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611860" y="818687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毕业生</a:t>
              </a: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4318293" y="1306840"/>
            <a:ext cx="4489761" cy="843314"/>
            <a:chOff x="4318293" y="1306840"/>
            <a:chExt cx="4489761" cy="843314"/>
          </a:xfrm>
        </p:grpSpPr>
        <p:sp>
          <p:nvSpPr>
            <p:cNvPr id="58" name="圆角矩形 57"/>
            <p:cNvSpPr/>
            <p:nvPr/>
          </p:nvSpPr>
          <p:spPr>
            <a:xfrm>
              <a:off x="5155150" y="1607585"/>
              <a:ext cx="3580898" cy="214358"/>
            </a:xfrm>
            <a:custGeom>
              <a:avLst/>
              <a:gdLst/>
              <a:ahLst/>
              <a:cxnLst/>
              <a:rect l="l" t="t" r="r" b="b"/>
              <a:pathLst>
                <a:path w="3580898" h="214358">
                  <a:moveTo>
                    <a:pt x="75872" y="0"/>
                  </a:moveTo>
                  <a:lnTo>
                    <a:pt x="3473719" y="0"/>
                  </a:lnTo>
                  <a:cubicBezTo>
                    <a:pt x="3532912" y="0"/>
                    <a:pt x="3580898" y="47986"/>
                    <a:pt x="3580898" y="107179"/>
                  </a:cubicBezTo>
                  <a:lnTo>
                    <a:pt x="3580897" y="107179"/>
                  </a:lnTo>
                  <a:cubicBezTo>
                    <a:pt x="3580897" y="166372"/>
                    <a:pt x="3532911" y="214358"/>
                    <a:pt x="3473718" y="214358"/>
                  </a:cubicBezTo>
                  <a:lnTo>
                    <a:pt x="75872" y="214357"/>
                  </a:lnTo>
                  <a:cubicBezTo>
                    <a:pt x="52325" y="214357"/>
                    <a:pt x="30551" y="206763"/>
                    <a:pt x="13994" y="192342"/>
                  </a:cubicBezTo>
                  <a:lnTo>
                    <a:pt x="68033" y="136439"/>
                  </a:lnTo>
                  <a:lnTo>
                    <a:pt x="1358" y="31664"/>
                  </a:lnTo>
                  <a:lnTo>
                    <a:pt x="0" y="31520"/>
                  </a:lnTo>
                  <a:cubicBezTo>
                    <a:pt x="19383" y="12041"/>
                    <a:pt x="46222" y="0"/>
                    <a:pt x="75872" y="0"/>
                  </a:cubicBez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21000">
                  <a:schemeClr val="bg1">
                    <a:alpha val="0"/>
                  </a:schemeClr>
                </a:gs>
                <a:gs pos="20000">
                  <a:srgbClr val="FFC000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 w="254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6601" y="1306840"/>
              <a:ext cx="525614" cy="525614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7823489" y="1309503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18.18%</a:t>
              </a:r>
              <a:endParaRPr lang="zh-CN" altLang="en-US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318293" y="1811600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政府机构人员</a:t>
              </a: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4222478" y="2220152"/>
            <a:ext cx="4597994" cy="806603"/>
            <a:chOff x="4222478" y="2220152"/>
            <a:chExt cx="4597994" cy="806603"/>
          </a:xfrm>
        </p:grpSpPr>
        <p:sp>
          <p:nvSpPr>
            <p:cNvPr id="41" name="圆角矩形 40"/>
            <p:cNvSpPr/>
            <p:nvPr/>
          </p:nvSpPr>
          <p:spPr>
            <a:xfrm>
              <a:off x="5123843" y="2515878"/>
              <a:ext cx="3612204" cy="21435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C000"/>
                </a:gs>
                <a:gs pos="24000">
                  <a:schemeClr val="bg1">
                    <a:alpha val="0"/>
                  </a:schemeClr>
                </a:gs>
                <a:gs pos="23000">
                  <a:srgbClr val="FFC000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 w="254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635" y="2220152"/>
              <a:ext cx="516028" cy="516028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7835907" y="2224759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22.12%</a:t>
              </a:r>
              <a:endParaRPr lang="zh-CN" altLang="en-US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222478" y="2688201"/>
              <a:ext cx="1620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企事业单位人员</a:t>
              </a: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4448034" y="3052056"/>
            <a:ext cx="4360293" cy="880549"/>
            <a:chOff x="4448034" y="3052056"/>
            <a:chExt cx="4360293" cy="880549"/>
          </a:xfrm>
        </p:grpSpPr>
        <p:sp>
          <p:nvSpPr>
            <p:cNvPr id="59" name="圆角矩形 58"/>
            <p:cNvSpPr/>
            <p:nvPr/>
          </p:nvSpPr>
          <p:spPr>
            <a:xfrm>
              <a:off x="5230898" y="3350138"/>
              <a:ext cx="3505151" cy="214358"/>
            </a:xfrm>
            <a:custGeom>
              <a:avLst/>
              <a:gdLst/>
              <a:ahLst/>
              <a:cxnLst/>
              <a:rect l="l" t="t" r="r" b="b"/>
              <a:pathLst>
                <a:path w="3505151" h="214358">
                  <a:moveTo>
                    <a:pt x="125" y="0"/>
                  </a:moveTo>
                  <a:lnTo>
                    <a:pt x="3397972" y="0"/>
                  </a:lnTo>
                  <a:cubicBezTo>
                    <a:pt x="3457165" y="0"/>
                    <a:pt x="3505151" y="47986"/>
                    <a:pt x="3505151" y="107179"/>
                  </a:cubicBezTo>
                  <a:lnTo>
                    <a:pt x="3505150" y="107179"/>
                  </a:lnTo>
                  <a:cubicBezTo>
                    <a:pt x="3505150" y="166372"/>
                    <a:pt x="3457164" y="214358"/>
                    <a:pt x="3397971" y="214358"/>
                  </a:cubicBezTo>
                  <a:lnTo>
                    <a:pt x="125" y="214357"/>
                  </a:lnTo>
                  <a:lnTo>
                    <a:pt x="0" y="214332"/>
                  </a:lnTo>
                  <a:lnTo>
                    <a:pt x="0" y="25"/>
                  </a:lnTo>
                  <a:cubicBezTo>
                    <a:pt x="42" y="0"/>
                    <a:pt x="84" y="0"/>
                    <a:pt x="125" y="0"/>
                  </a:cubicBezTo>
                  <a:close/>
                </a:path>
              </a:pathLst>
            </a:custGeom>
            <a:gradFill>
              <a:gsLst>
                <a:gs pos="0">
                  <a:srgbClr val="FFC000"/>
                </a:gs>
                <a:gs pos="35000">
                  <a:schemeClr val="bg1">
                    <a:alpha val="0"/>
                  </a:schemeClr>
                </a:gs>
                <a:gs pos="34000">
                  <a:srgbClr val="FFC000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 w="254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253" y="3151917"/>
              <a:ext cx="525614" cy="525614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7823762" y="3052056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32.35%</a:t>
              </a:r>
              <a:endParaRPr lang="zh-CN" altLang="en-US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448034" y="3594051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个体创业户</a:t>
              </a: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4725294" y="4058638"/>
            <a:ext cx="4095178" cy="803860"/>
            <a:chOff x="4725294" y="4058638"/>
            <a:chExt cx="4095178" cy="803860"/>
          </a:xfrm>
        </p:grpSpPr>
        <p:sp>
          <p:nvSpPr>
            <p:cNvPr id="33" name="圆角矩形 32"/>
            <p:cNvSpPr/>
            <p:nvPr/>
          </p:nvSpPr>
          <p:spPr>
            <a:xfrm>
              <a:off x="5090325" y="4346839"/>
              <a:ext cx="3645722" cy="21435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C000"/>
                </a:gs>
                <a:gs pos="30000">
                  <a:schemeClr val="bg1">
                    <a:alpha val="0"/>
                  </a:schemeClr>
                </a:gs>
                <a:gs pos="29000">
                  <a:srgbClr val="FFC000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 w="25400"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205" y="4062360"/>
              <a:ext cx="525614" cy="525614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7835907" y="4058638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27.85%</a:t>
              </a:r>
              <a:endParaRPr lang="zh-CN" altLang="en-US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725294" y="4523944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其他</a:t>
              </a:r>
              <a:endPara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3667380" y="677106"/>
            <a:ext cx="492443" cy="3649561"/>
            <a:chOff x="3667380" y="677106"/>
            <a:chExt cx="492443" cy="3649561"/>
          </a:xfrm>
        </p:grpSpPr>
        <p:sp>
          <p:nvSpPr>
            <p:cNvPr id="83" name="圆角矩形 82"/>
            <p:cNvSpPr/>
            <p:nvPr/>
          </p:nvSpPr>
          <p:spPr>
            <a:xfrm>
              <a:off x="3670843" y="677106"/>
              <a:ext cx="438016" cy="3649561"/>
            </a:xfrm>
            <a:prstGeom prst="roundRect">
              <a:avLst>
                <a:gd name="adj" fmla="val 50000"/>
              </a:avLst>
            </a:prstGeom>
            <a:solidFill>
              <a:srgbClr val="D09E00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667380" y="776751"/>
              <a:ext cx="492443" cy="34265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职业对购买二手车意愿的影响</a:t>
              </a:r>
            </a:p>
          </p:txBody>
        </p:sp>
      </p:grp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45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4" name="组合 43"/>
          <p:cNvGrpSpPr/>
          <p:nvPr/>
        </p:nvGrpSpPr>
        <p:grpSpPr>
          <a:xfrm>
            <a:off x="414032" y="1707654"/>
            <a:ext cx="2246271" cy="493749"/>
            <a:chOff x="246326" y="1904294"/>
            <a:chExt cx="2246271" cy="493749"/>
          </a:xfrm>
        </p:grpSpPr>
        <p:sp>
          <p:nvSpPr>
            <p:cNvPr id="45" name="椭圆 44"/>
            <p:cNvSpPr/>
            <p:nvPr/>
          </p:nvSpPr>
          <p:spPr>
            <a:xfrm>
              <a:off x="246326" y="1904294"/>
              <a:ext cx="492882" cy="492882"/>
            </a:xfrm>
            <a:prstGeom prst="ellipse">
              <a:avLst/>
            </a:prstGeom>
            <a:solidFill>
              <a:srgbClr val="FBFBFB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9048" y="1936378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描述性分析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14032" y="2390940"/>
            <a:ext cx="2861824" cy="493749"/>
            <a:chOff x="246326" y="2707560"/>
            <a:chExt cx="2861824" cy="493749"/>
          </a:xfrm>
        </p:grpSpPr>
        <p:sp>
          <p:nvSpPr>
            <p:cNvPr id="48" name="椭圆 47"/>
            <p:cNvSpPr/>
            <p:nvPr/>
          </p:nvSpPr>
          <p:spPr>
            <a:xfrm>
              <a:off x="246326" y="2707560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69048" y="2739644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二元选择性分析</a:t>
              </a:r>
              <a:endPara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14032" y="3074225"/>
            <a:ext cx="1938494" cy="493749"/>
            <a:chOff x="246326" y="3510826"/>
            <a:chExt cx="1938494" cy="493749"/>
          </a:xfrm>
        </p:grpSpPr>
        <p:sp>
          <p:nvSpPr>
            <p:cNvPr id="51" name="椭圆 50"/>
            <p:cNvSpPr/>
            <p:nvPr/>
          </p:nvSpPr>
          <p:spPr>
            <a:xfrm>
              <a:off x="246326" y="3510826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69048" y="354291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因子分析</a:t>
              </a:r>
              <a:endPara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14032" y="3757510"/>
            <a:ext cx="2244516" cy="493749"/>
            <a:chOff x="246326" y="4314092"/>
            <a:chExt cx="2244516" cy="493749"/>
          </a:xfrm>
        </p:grpSpPr>
        <p:sp>
          <p:nvSpPr>
            <p:cNvPr id="54" name="椭圆 53"/>
            <p:cNvSpPr/>
            <p:nvPr/>
          </p:nvSpPr>
          <p:spPr>
            <a:xfrm>
              <a:off x="246326" y="4314092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67293" y="4346176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层次分析法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14032" y="4440796"/>
            <a:ext cx="2244516" cy="493749"/>
            <a:chOff x="246326" y="4314092"/>
            <a:chExt cx="2244516" cy="493749"/>
          </a:xfrm>
        </p:grpSpPr>
        <p:sp>
          <p:nvSpPr>
            <p:cNvPr id="57" name="椭圆 56"/>
            <p:cNvSpPr/>
            <p:nvPr/>
          </p:nvSpPr>
          <p:spPr>
            <a:xfrm>
              <a:off x="246326" y="4314092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67293" y="4346176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成交量预测</a:t>
              </a:r>
              <a:endPara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367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2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2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2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52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6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5269220" y="843558"/>
            <a:ext cx="1645396" cy="1470383"/>
            <a:chOff x="5269220" y="843558"/>
            <a:chExt cx="1645396" cy="1470383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843558"/>
              <a:ext cx="1087470" cy="108747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269220" y="1913831"/>
              <a:ext cx="1104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万以内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97753" y="1602789"/>
              <a:ext cx="7168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34.64%</a:t>
              </a:r>
              <a:endPara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248312" y="1715020"/>
            <a:ext cx="1950750" cy="1702572"/>
            <a:chOff x="3248312" y="1715020"/>
            <a:chExt cx="1950750" cy="170257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7686" y="1715020"/>
              <a:ext cx="1362468" cy="136246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3248312" y="3017482"/>
              <a:ext cx="14269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万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—10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万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87621" y="2699549"/>
              <a:ext cx="8114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31.40%</a:t>
              </a:r>
              <a:endPara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79543" y="1529810"/>
            <a:ext cx="2203699" cy="2050052"/>
            <a:chOff x="6479543" y="1529810"/>
            <a:chExt cx="2203699" cy="2050052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0272" y="1529810"/>
              <a:ext cx="1662970" cy="173288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008842" y="3179752"/>
              <a:ext cx="15776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万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—15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万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79543" y="2713689"/>
              <a:ext cx="8114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26.23%</a:t>
              </a:r>
              <a:endPara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93342" y="2787485"/>
            <a:ext cx="2660845" cy="2390305"/>
            <a:chOff x="4793342" y="2787485"/>
            <a:chExt cx="2660845" cy="239030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342" y="2787485"/>
              <a:ext cx="2084946" cy="208494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221408" y="4777680"/>
              <a:ext cx="12554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15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万以上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56184" y="4374021"/>
              <a:ext cx="8980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23.91%</a:t>
              </a:r>
              <a:endPara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" name="左箭头 10"/>
          <p:cNvSpPr/>
          <p:nvPr/>
        </p:nvSpPr>
        <p:spPr>
          <a:xfrm rot="19285085">
            <a:off x="4314081" y="1912797"/>
            <a:ext cx="1214503" cy="153928"/>
          </a:xfrm>
          <a:prstGeom prst="leftArrow">
            <a:avLst>
              <a:gd name="adj1" fmla="val 50000"/>
              <a:gd name="adj2" fmla="val 109624"/>
            </a:avLst>
          </a:prstGeom>
          <a:solidFill>
            <a:srgbClr val="FBFBFB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左箭头 33"/>
          <p:cNvSpPr/>
          <p:nvPr/>
        </p:nvSpPr>
        <p:spPr>
          <a:xfrm flipH="1">
            <a:off x="4581702" y="2502446"/>
            <a:ext cx="2582585" cy="153928"/>
          </a:xfrm>
          <a:prstGeom prst="leftArrow">
            <a:avLst>
              <a:gd name="adj1" fmla="val 50000"/>
              <a:gd name="adj2" fmla="val 119615"/>
            </a:avLst>
          </a:prstGeom>
          <a:solidFill>
            <a:srgbClr val="FBFBFB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左箭头 34"/>
          <p:cNvSpPr/>
          <p:nvPr/>
        </p:nvSpPr>
        <p:spPr>
          <a:xfrm rot="19285085">
            <a:off x="6235709" y="3253444"/>
            <a:ext cx="1040984" cy="153928"/>
          </a:xfrm>
          <a:prstGeom prst="leftArrow">
            <a:avLst>
              <a:gd name="adj1" fmla="val 50000"/>
              <a:gd name="adj2" fmla="val 101715"/>
            </a:avLst>
          </a:prstGeom>
          <a:solidFill>
            <a:srgbClr val="FBFBFB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287686" y="267494"/>
            <a:ext cx="5100738" cy="432048"/>
          </a:xfrm>
          <a:prstGeom prst="roundRect">
            <a:avLst>
              <a:gd name="adj" fmla="val 50000"/>
            </a:avLst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523633" y="257638"/>
            <a:ext cx="46987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家庭</a:t>
            </a:r>
            <a:r>
              <a:rPr lang="zh-CN" altLang="en-US" sz="2200" dirty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zh-CN" altLang="en-US" sz="2200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收入对购买二手车意愿的影响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45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3" name="组合 32"/>
          <p:cNvGrpSpPr/>
          <p:nvPr/>
        </p:nvGrpSpPr>
        <p:grpSpPr>
          <a:xfrm>
            <a:off x="414032" y="1707654"/>
            <a:ext cx="2246271" cy="493749"/>
            <a:chOff x="246326" y="1904294"/>
            <a:chExt cx="2246271" cy="493749"/>
          </a:xfrm>
        </p:grpSpPr>
        <p:sp>
          <p:nvSpPr>
            <p:cNvPr id="36" name="椭圆 35"/>
            <p:cNvSpPr/>
            <p:nvPr/>
          </p:nvSpPr>
          <p:spPr>
            <a:xfrm>
              <a:off x="246326" y="1904294"/>
              <a:ext cx="492882" cy="492882"/>
            </a:xfrm>
            <a:prstGeom prst="ellipse">
              <a:avLst/>
            </a:prstGeom>
            <a:solidFill>
              <a:srgbClr val="FBFBFB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69048" y="1936378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描述性分析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14032" y="2390940"/>
            <a:ext cx="2861824" cy="493749"/>
            <a:chOff x="246326" y="2707560"/>
            <a:chExt cx="2861824" cy="493749"/>
          </a:xfrm>
        </p:grpSpPr>
        <p:sp>
          <p:nvSpPr>
            <p:cNvPr id="39" name="椭圆 38"/>
            <p:cNvSpPr/>
            <p:nvPr/>
          </p:nvSpPr>
          <p:spPr>
            <a:xfrm>
              <a:off x="246326" y="2707560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69048" y="2739644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二元选择性分析</a:t>
              </a:r>
              <a:endPara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14032" y="3074225"/>
            <a:ext cx="1938494" cy="493749"/>
            <a:chOff x="246326" y="3510826"/>
            <a:chExt cx="1938494" cy="493749"/>
          </a:xfrm>
        </p:grpSpPr>
        <p:sp>
          <p:nvSpPr>
            <p:cNvPr id="42" name="椭圆 41"/>
            <p:cNvSpPr/>
            <p:nvPr/>
          </p:nvSpPr>
          <p:spPr>
            <a:xfrm>
              <a:off x="246326" y="3510826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69048" y="354291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因子分析</a:t>
              </a:r>
              <a:endPara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14032" y="3757510"/>
            <a:ext cx="2244516" cy="493749"/>
            <a:chOff x="246326" y="4314092"/>
            <a:chExt cx="2244516" cy="493749"/>
          </a:xfrm>
        </p:grpSpPr>
        <p:sp>
          <p:nvSpPr>
            <p:cNvPr id="45" name="椭圆 44"/>
            <p:cNvSpPr/>
            <p:nvPr/>
          </p:nvSpPr>
          <p:spPr>
            <a:xfrm>
              <a:off x="246326" y="4314092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7293" y="4346176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层次分析法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14032" y="4440796"/>
            <a:ext cx="2244516" cy="493749"/>
            <a:chOff x="246326" y="4314092"/>
            <a:chExt cx="2244516" cy="493749"/>
          </a:xfrm>
        </p:grpSpPr>
        <p:sp>
          <p:nvSpPr>
            <p:cNvPr id="48" name="椭圆 47"/>
            <p:cNvSpPr/>
            <p:nvPr/>
          </p:nvSpPr>
          <p:spPr>
            <a:xfrm>
              <a:off x="246326" y="4314092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67293" y="4346176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成交量预测</a:t>
              </a:r>
              <a:endPara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209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4" grpId="0" animBg="1"/>
      <p:bldP spid="3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203848" y="1616288"/>
            <a:ext cx="5822298" cy="1562420"/>
            <a:chOff x="3203848" y="1616288"/>
            <a:chExt cx="5822298" cy="15624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266244" y="2056328"/>
                  <a:ext cx="2965877" cy="7161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i="1" dirty="0" smtClean="0">
                      <a:solidFill>
                        <a:srgbClr val="FFC000"/>
                      </a:solidFill>
                      <a:latin typeface="微软雅黑" pitchFamily="34" charset="-122"/>
                      <a:ea typeface="微软雅黑" pitchFamily="34" charset="-122"/>
                    </a:rPr>
                    <a:t>Log it(p)=</a:t>
                  </a:r>
                  <a:r>
                    <a:rPr lang="en-US" altLang="zh-CN" sz="2800" i="1" dirty="0" err="1" smtClean="0">
                      <a:solidFill>
                        <a:srgbClr val="FFC000"/>
                      </a:solidFill>
                      <a:latin typeface="微软雅黑" pitchFamily="34" charset="-122"/>
                      <a:ea typeface="微软雅黑" pitchFamily="34" charset="-122"/>
                    </a:rPr>
                    <a:t>ln</a:t>
                  </a:r>
                  <a:r>
                    <a:rPr lang="en-US" altLang="zh-CN" sz="2800" i="1" dirty="0" smtClean="0">
                      <a:solidFill>
                        <a:srgbClr val="FFC000"/>
                      </a:solidFill>
                      <a:latin typeface="微软雅黑" pitchFamily="34" charset="-122"/>
                      <a:ea typeface="微软雅黑" pitchFamily="34" charset="-122"/>
                    </a:rPr>
                    <a:t>(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FFC000"/>
                              </a:solidFill>
                              <a:latin typeface="Cambria Math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FFC000"/>
                              </a:solidFill>
                              <a:latin typeface="Cambria Math"/>
                              <a:ea typeface="微软雅黑" pitchFamily="34" charset="-122"/>
                            </a:rPr>
                            <m:t>𝑝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FFC000"/>
                              </a:solidFill>
                              <a:latin typeface="Cambria Math"/>
                              <a:ea typeface="微软雅黑" pitchFamily="34" charset="-122"/>
                            </a:rPr>
                            <m:t>1−</m:t>
                          </m:r>
                          <m:r>
                            <a:rPr lang="en-US" altLang="zh-CN" sz="2800" b="0" i="1" smtClean="0">
                              <a:solidFill>
                                <a:srgbClr val="FFC000"/>
                              </a:solidFill>
                              <a:latin typeface="Cambria Math"/>
                              <a:ea typeface="微软雅黑" pitchFamily="34" charset="-122"/>
                            </a:rPr>
                            <m:t>𝑝</m:t>
                          </m:r>
                        </m:den>
                      </m:f>
                    </m:oMath>
                  </a14:m>
                  <a:r>
                    <a:rPr lang="en-US" altLang="zh-CN" sz="2800" i="1" dirty="0" smtClean="0">
                      <a:solidFill>
                        <a:srgbClr val="FFC000"/>
                      </a:solidFill>
                      <a:latin typeface="微软雅黑" pitchFamily="34" charset="-122"/>
                      <a:ea typeface="微软雅黑" pitchFamily="34" charset="-122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244" y="2056328"/>
                  <a:ext cx="2965877" cy="716158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321" t="-1695" r="-2469" b="-25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3203848" y="2655488"/>
                  <a:ext cx="582229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C000"/>
                            </a:solidFill>
                            <a:latin typeface="Cambria Math"/>
                            <a:ea typeface="微软雅黑" pitchFamily="34" charset="-122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sz="2800" i="1">
                                <a:solidFill>
                                  <a:srgbClr val="FFC000"/>
                                </a:solidFill>
                                <a:latin typeface="Cambria Math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>
                                <a:solidFill>
                                  <a:srgbClr val="FFC000"/>
                                </a:solidFill>
                                <a:latin typeface="Cambria Math"/>
                                <a:ea typeface="微软雅黑" pitchFamily="34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800" b="0" i="1">
                                <a:solidFill>
                                  <a:srgbClr val="FFC000"/>
                                </a:solidFill>
                                <a:latin typeface="Cambria Math"/>
                                <a:ea typeface="微软雅黑" pitchFamily="34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b="0" i="1">
                            <a:solidFill>
                              <a:srgbClr val="FFC000"/>
                            </a:solidFill>
                            <a:latin typeface="Cambria Math"/>
                            <a:ea typeface="微软雅黑" pitchFamily="34" charset="-122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800" i="1">
                                <a:solidFill>
                                  <a:srgbClr val="FFC000"/>
                                </a:solidFill>
                                <a:latin typeface="Cambria Math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>
                                <a:solidFill>
                                  <a:srgbClr val="FFC000"/>
                                </a:solidFill>
                                <a:latin typeface="Cambria Math"/>
                                <a:ea typeface="微软雅黑" pitchFamily="34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800" b="0" i="1">
                                <a:solidFill>
                                  <a:srgbClr val="FFC000"/>
                                </a:solidFill>
                                <a:latin typeface="Cambria Math"/>
                                <a:ea typeface="微软雅黑" pitchFamily="34" charset="-122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800" i="1">
                                <a:solidFill>
                                  <a:srgbClr val="FFC000"/>
                                </a:solidFill>
                                <a:latin typeface="Cambria Math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>
                                <a:solidFill>
                                  <a:srgbClr val="FFC000"/>
                                </a:solidFill>
                                <a:latin typeface="Cambria Math"/>
                                <a:ea typeface="微软雅黑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>
                                <a:solidFill>
                                  <a:srgbClr val="FFC000"/>
                                </a:solidFill>
                                <a:latin typeface="Cambria Math"/>
                                <a:ea typeface="微软雅黑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>
                            <a:solidFill>
                              <a:srgbClr val="FFC000"/>
                            </a:solidFill>
                            <a:latin typeface="Cambria Math"/>
                            <a:ea typeface="微软雅黑" pitchFamily="34" charset="-122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800" i="1">
                                <a:solidFill>
                                  <a:srgbClr val="FFC000"/>
                                </a:solidFill>
                                <a:latin typeface="Cambria Math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>
                                <a:solidFill>
                                  <a:srgbClr val="FFC000"/>
                                </a:solidFill>
                                <a:latin typeface="Cambria Math"/>
                                <a:ea typeface="微软雅黑" pitchFamily="34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800" b="0" i="1">
                                <a:solidFill>
                                  <a:srgbClr val="FFC000"/>
                                </a:solidFill>
                                <a:latin typeface="Cambria Math"/>
                                <a:ea typeface="微软雅黑" pitchFamily="34" charset="-122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800" i="1">
                                <a:solidFill>
                                  <a:srgbClr val="FFC000"/>
                                </a:solidFill>
                                <a:latin typeface="Cambria Math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>
                                <a:solidFill>
                                  <a:srgbClr val="FFC000"/>
                                </a:solidFill>
                                <a:latin typeface="Cambria Math"/>
                                <a:ea typeface="微软雅黑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>
                                <a:solidFill>
                                  <a:srgbClr val="FFC000"/>
                                </a:solidFill>
                                <a:latin typeface="Cambria Math"/>
                                <a:ea typeface="微软雅黑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b="0" i="1">
                            <a:solidFill>
                              <a:srgbClr val="FFC000"/>
                            </a:solidFill>
                            <a:latin typeface="Cambria Math"/>
                            <a:ea typeface="微软雅黑" pitchFamily="34" charset="-122"/>
                          </a:rPr>
                          <m:t>+…+</m:t>
                        </m:r>
                        <m:sSub>
                          <m:sSubPr>
                            <m:ctrlPr>
                              <a:rPr lang="zh-CN" altLang="zh-CN" sz="2800" i="1">
                                <a:solidFill>
                                  <a:srgbClr val="FFC000"/>
                                </a:solidFill>
                                <a:latin typeface="Cambria Math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>
                                <a:solidFill>
                                  <a:srgbClr val="FFC000"/>
                                </a:solidFill>
                                <a:latin typeface="Cambria Math"/>
                                <a:ea typeface="微软雅黑" pitchFamily="34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800" b="0" i="1">
                                <a:solidFill>
                                  <a:srgbClr val="FFC000"/>
                                </a:solidFill>
                                <a:latin typeface="Cambria Math"/>
                                <a:ea typeface="微软雅黑" pitchFamily="34" charset="-122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800" i="1">
                                <a:solidFill>
                                  <a:srgbClr val="FFC000"/>
                                </a:solidFill>
                                <a:latin typeface="Cambria Math"/>
                                <a:ea typeface="微软雅黑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>
                                <a:solidFill>
                                  <a:srgbClr val="FFC000"/>
                                </a:solidFill>
                                <a:latin typeface="Cambria Math"/>
                                <a:ea typeface="微软雅黑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>
                                <a:solidFill>
                                  <a:srgbClr val="FFC000"/>
                                </a:solidFill>
                                <a:latin typeface="Cambria Math"/>
                                <a:ea typeface="微软雅黑" pitchFamily="34" charset="-122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b="0" i="1">
                            <a:solidFill>
                              <a:srgbClr val="FFC000"/>
                            </a:solidFill>
                            <a:latin typeface="Cambria Math"/>
                            <a:ea typeface="微软雅黑" pitchFamily="34" charset="-122"/>
                          </a:rPr>
                          <m:t>+</m:t>
                        </m:r>
                        <m:r>
                          <a:rPr lang="en-US" altLang="zh-CN" sz="2800" b="0" i="1">
                            <a:solidFill>
                              <a:srgbClr val="FFC000"/>
                            </a:solidFill>
                            <a:latin typeface="Cambria Math"/>
                            <a:ea typeface="微软雅黑" pitchFamily="34" charset="-122"/>
                          </a:rPr>
                          <m:t>𝑢</m:t>
                        </m:r>
                      </m:oMath>
                    </m:oMathPara>
                  </a14:m>
                  <a:endParaRPr lang="zh-CN" altLang="zh-CN" sz="2800" i="1" dirty="0">
                    <a:solidFill>
                      <a:srgbClr val="FFC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3848" y="2655488"/>
                  <a:ext cx="5822298" cy="52322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3241966" y="1616288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</a:rPr>
                <a:t>模型建立：</a:t>
              </a:r>
            </a:p>
          </p:txBody>
        </p:sp>
      </p:grp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45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椭圆 18"/>
          <p:cNvSpPr/>
          <p:nvPr/>
        </p:nvSpPr>
        <p:spPr>
          <a:xfrm>
            <a:off x="414032" y="1707654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20" name="TextBox 19"/>
          <p:cNvSpPr txBox="1"/>
          <p:nvPr/>
        </p:nvSpPr>
        <p:spPr>
          <a:xfrm>
            <a:off x="936754" y="17397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描述性分析</a:t>
            </a:r>
          </a:p>
        </p:txBody>
      </p:sp>
      <p:sp>
        <p:nvSpPr>
          <p:cNvPr id="22" name="椭圆 21"/>
          <p:cNvSpPr/>
          <p:nvPr/>
        </p:nvSpPr>
        <p:spPr>
          <a:xfrm>
            <a:off x="414032" y="2390940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23" name="TextBox 22"/>
          <p:cNvSpPr txBox="1"/>
          <p:nvPr/>
        </p:nvSpPr>
        <p:spPr>
          <a:xfrm>
            <a:off x="936754" y="24230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二元选择性分析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14032" y="3074225"/>
            <a:ext cx="1938494" cy="493749"/>
            <a:chOff x="246326" y="3510826"/>
            <a:chExt cx="1938494" cy="493749"/>
          </a:xfrm>
        </p:grpSpPr>
        <p:sp>
          <p:nvSpPr>
            <p:cNvPr id="25" name="椭圆 24"/>
            <p:cNvSpPr/>
            <p:nvPr/>
          </p:nvSpPr>
          <p:spPr>
            <a:xfrm>
              <a:off x="246326" y="3510826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9048" y="354291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因子分析</a:t>
              </a:r>
              <a:endPara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14032" y="3757510"/>
            <a:ext cx="2244516" cy="493749"/>
            <a:chOff x="246326" y="4314092"/>
            <a:chExt cx="2244516" cy="493749"/>
          </a:xfrm>
        </p:grpSpPr>
        <p:sp>
          <p:nvSpPr>
            <p:cNvPr id="28" name="椭圆 27"/>
            <p:cNvSpPr/>
            <p:nvPr/>
          </p:nvSpPr>
          <p:spPr>
            <a:xfrm>
              <a:off x="246326" y="4314092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67293" y="4346176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层次分析法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14032" y="4440796"/>
            <a:ext cx="2244516" cy="493749"/>
            <a:chOff x="246326" y="4314092"/>
            <a:chExt cx="2244516" cy="493749"/>
          </a:xfrm>
        </p:grpSpPr>
        <p:sp>
          <p:nvSpPr>
            <p:cNvPr id="31" name="椭圆 30"/>
            <p:cNvSpPr/>
            <p:nvPr/>
          </p:nvSpPr>
          <p:spPr>
            <a:xfrm>
              <a:off x="246326" y="4314092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7293" y="4346176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成交量预测</a:t>
              </a:r>
              <a:endPara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71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894037" y="1927110"/>
            <a:ext cx="999377" cy="999377"/>
            <a:chOff x="6894037" y="1927110"/>
            <a:chExt cx="999377" cy="999377"/>
          </a:xfrm>
        </p:grpSpPr>
        <p:sp>
          <p:nvSpPr>
            <p:cNvPr id="6" name="圆角矩形 5"/>
            <p:cNvSpPr/>
            <p:nvPr/>
          </p:nvSpPr>
          <p:spPr>
            <a:xfrm rot="2700000">
              <a:off x="6894037" y="1927110"/>
              <a:ext cx="999377" cy="999377"/>
            </a:xfrm>
            <a:prstGeom prst="roundRect">
              <a:avLst>
                <a:gd name="adj" fmla="val 9833"/>
              </a:avLst>
            </a:prstGeom>
            <a:solidFill>
              <a:schemeClr val="bg1"/>
            </a:solidFill>
            <a:ln w="127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63500" h="127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8609" y="2082654"/>
              <a:ext cx="688288" cy="688288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5012886" y="1927110"/>
            <a:ext cx="999377" cy="999377"/>
            <a:chOff x="5012886" y="1927110"/>
            <a:chExt cx="999377" cy="999377"/>
          </a:xfrm>
        </p:grpSpPr>
        <p:sp>
          <p:nvSpPr>
            <p:cNvPr id="5" name="圆角矩形 4"/>
            <p:cNvSpPr/>
            <p:nvPr/>
          </p:nvSpPr>
          <p:spPr>
            <a:xfrm rot="2700000">
              <a:off x="5012886" y="1927110"/>
              <a:ext cx="999377" cy="999377"/>
            </a:xfrm>
            <a:prstGeom prst="roundRect">
              <a:avLst>
                <a:gd name="adj" fmla="val 9833"/>
              </a:avLst>
            </a:prstGeom>
            <a:solidFill>
              <a:schemeClr val="bg1"/>
            </a:solidFill>
            <a:ln w="127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63500" h="127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028" y="2118516"/>
              <a:ext cx="637036" cy="616564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3131736" y="1927110"/>
            <a:ext cx="999377" cy="999377"/>
            <a:chOff x="3131736" y="1927110"/>
            <a:chExt cx="999377" cy="999377"/>
          </a:xfrm>
        </p:grpSpPr>
        <p:sp>
          <p:nvSpPr>
            <p:cNvPr id="4" name="圆角矩形 3"/>
            <p:cNvSpPr/>
            <p:nvPr/>
          </p:nvSpPr>
          <p:spPr>
            <a:xfrm rot="2700000">
              <a:off x="3131736" y="1927110"/>
              <a:ext cx="999377" cy="999377"/>
            </a:xfrm>
            <a:prstGeom prst="roundRect">
              <a:avLst>
                <a:gd name="adj" fmla="val 9833"/>
              </a:avLst>
            </a:prstGeom>
            <a:solidFill>
              <a:schemeClr val="bg1"/>
            </a:solidFill>
            <a:ln w="127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63500" h="127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7280" y="2082654"/>
              <a:ext cx="688288" cy="688288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250586" y="1927110"/>
            <a:ext cx="999377" cy="999377"/>
            <a:chOff x="1250586" y="1927110"/>
            <a:chExt cx="999377" cy="999377"/>
          </a:xfrm>
        </p:grpSpPr>
        <p:sp>
          <p:nvSpPr>
            <p:cNvPr id="2" name="圆角矩形 1"/>
            <p:cNvSpPr/>
            <p:nvPr/>
          </p:nvSpPr>
          <p:spPr>
            <a:xfrm rot="2700000">
              <a:off x="1250586" y="1927110"/>
              <a:ext cx="999377" cy="999377"/>
            </a:xfrm>
            <a:prstGeom prst="roundRect">
              <a:avLst>
                <a:gd name="adj" fmla="val 9833"/>
              </a:avLst>
            </a:prstGeom>
            <a:solidFill>
              <a:schemeClr val="bg1"/>
            </a:solidFill>
            <a:ln w="127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63500" h="127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644" y="2082654"/>
              <a:ext cx="688288" cy="68828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879055" y="32622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背景及目的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20117" y="32622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抽样方案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7587" y="32622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数据分析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46964" y="32622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结论与建议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2384933" y="693445"/>
            <a:ext cx="1394979" cy="0"/>
          </a:xfrm>
          <a:prstGeom prst="line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5364088" y="693445"/>
            <a:ext cx="1394979" cy="0"/>
          </a:xfrm>
          <a:prstGeom prst="line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66706" y="33950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024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860968"/>
              </p:ext>
            </p:extLst>
          </p:nvPr>
        </p:nvGraphicFramePr>
        <p:xfrm>
          <a:off x="3707904" y="379966"/>
          <a:ext cx="4994582" cy="47586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5192"/>
                <a:gridCol w="998916"/>
                <a:gridCol w="768397"/>
                <a:gridCol w="922077"/>
              </a:tblGrid>
              <a:tr h="2095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解释变量</a:t>
                      </a:r>
                      <a:endParaRPr lang="zh-CN" altLang="en-US" sz="105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符号</a:t>
                      </a:r>
                      <a:endParaRPr lang="zh-CN" altLang="en-US" sz="105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系数</a:t>
                      </a:r>
                      <a:endParaRPr lang="zh-CN" altLang="en-US" sz="105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P</a:t>
                      </a:r>
                      <a:r>
                        <a:rPr lang="zh-CN" altLang="en-US" sz="18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值</a:t>
                      </a:r>
                      <a:endParaRPr lang="zh-CN" altLang="en-US" sz="105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95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性别</a:t>
                      </a:r>
                      <a:endParaRPr lang="zh-CN" altLang="en-US" sz="10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gender</a:t>
                      </a:r>
                      <a:endParaRPr 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0.385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0.202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95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年龄</a:t>
                      </a:r>
                      <a:endParaRPr lang="zh-CN" altLang="en-US" sz="10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age</a:t>
                      </a:r>
                      <a:endParaRPr 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-0.043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0.133*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95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职业</a:t>
                      </a:r>
                      <a:endParaRPr lang="zh-CN" altLang="en-US" sz="10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pro</a:t>
                      </a:r>
                      <a:endParaRPr 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0.169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0.148*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95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年收入</a:t>
                      </a:r>
                      <a:endParaRPr lang="zh-CN" altLang="en-US" sz="10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income</a:t>
                      </a:r>
                      <a:endParaRPr 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0.054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0.083*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95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是否有私人用车</a:t>
                      </a:r>
                      <a:endParaRPr lang="zh-CN" altLang="en-US" sz="10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priv</a:t>
                      </a:r>
                      <a:endParaRPr 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0.129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0.711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95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二手车不体面</a:t>
                      </a:r>
                      <a:endParaRPr lang="zh-CN" altLang="en-US" sz="10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dec</a:t>
                      </a:r>
                      <a:endParaRPr 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-0.632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0.001*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67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二手车售后保障缺失</a:t>
                      </a:r>
                      <a:endParaRPr lang="zh-CN" altLang="en-US" sz="10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sale</a:t>
                      </a:r>
                      <a:endParaRPr 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-1.209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0.000*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87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二手车市场诚信缺失</a:t>
                      </a:r>
                      <a:endParaRPr lang="zh-CN" altLang="en-US" sz="10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honest</a:t>
                      </a:r>
                      <a:endParaRPr 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  <a:r>
                        <a:rPr lang="en-US" altLang="zh-CN" sz="14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0.567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0.032*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95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车况信息不对称</a:t>
                      </a:r>
                      <a:endParaRPr lang="zh-CN" altLang="en-US" sz="10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inform</a:t>
                      </a:r>
                      <a:endParaRPr lang="en-US" sz="9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  <a:r>
                        <a:rPr lang="en-US" altLang="zh-CN" sz="14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0.682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0.041*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24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二手车安全得不到保障</a:t>
                      </a:r>
                      <a:endParaRPr lang="zh-CN" altLang="en-US" sz="10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secure</a:t>
                      </a:r>
                      <a:endParaRPr 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  <a:r>
                        <a:rPr lang="en-US" altLang="zh-CN" sz="14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0.447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0.079*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95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性价比高</a:t>
                      </a:r>
                      <a:endParaRPr lang="zh-CN" altLang="en-US" sz="10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qua_price</a:t>
                      </a:r>
                      <a:endParaRPr lang="en-US" sz="9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0.285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0.057*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95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保值度高</a:t>
                      </a:r>
                      <a:endParaRPr lang="zh-CN" altLang="en-US" sz="10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value</a:t>
                      </a:r>
                      <a:endParaRPr lang="en-US" sz="9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-0.255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0.091*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95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临时购车需要</a:t>
                      </a:r>
                      <a:endParaRPr lang="zh-CN" altLang="en-US" sz="10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need</a:t>
                      </a:r>
                      <a:endParaRPr lang="en-US" sz="9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-0.053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0.788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95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个人喜好</a:t>
                      </a:r>
                      <a:endParaRPr lang="zh-CN" altLang="en-US" sz="10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pref</a:t>
                      </a:r>
                      <a:endParaRPr 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-0.491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0.134*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95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新手练车需要</a:t>
                      </a:r>
                      <a:endParaRPr lang="zh-CN" altLang="en-US" sz="10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new</a:t>
                      </a:r>
                      <a:endParaRPr lang="en-US" sz="9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-0.133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0.387</a:t>
                      </a:r>
                      <a:endParaRPr lang="zh-CN" altLang="en-US" sz="9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38755" marR="38755" marT="25836" marB="2583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3596546" y="0"/>
            <a:ext cx="4621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sz="20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SPSS</a:t>
            </a:r>
            <a:r>
              <a:rPr lang="zh-CN" altLang="en-US" sz="20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作</a:t>
            </a:r>
            <a:r>
              <a:rPr lang="en-US" altLang="zh-CN" sz="2000" dirty="0" err="1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logit</a:t>
            </a:r>
            <a:r>
              <a:rPr lang="zh-CN" altLang="en-US" sz="20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二元回归，</a:t>
            </a:r>
            <a:r>
              <a:rPr lang="zh-CN" altLang="en-US" sz="20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则可</a:t>
            </a:r>
            <a:r>
              <a:rPr lang="zh-CN" altLang="en-US" sz="20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得：</a:t>
            </a:r>
            <a:endParaRPr lang="zh-CN" altLang="en-US" sz="20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45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椭圆 14"/>
          <p:cNvSpPr/>
          <p:nvPr/>
        </p:nvSpPr>
        <p:spPr>
          <a:xfrm>
            <a:off x="414032" y="1707654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936754" y="17397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描述性分析</a:t>
            </a:r>
          </a:p>
        </p:txBody>
      </p:sp>
      <p:sp>
        <p:nvSpPr>
          <p:cNvPr id="17" name="椭圆 16"/>
          <p:cNvSpPr/>
          <p:nvPr/>
        </p:nvSpPr>
        <p:spPr>
          <a:xfrm>
            <a:off x="414032" y="2390940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936754" y="24230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二元选择性分析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14032" y="3074225"/>
            <a:ext cx="1938494" cy="493749"/>
            <a:chOff x="246326" y="3510826"/>
            <a:chExt cx="1938494" cy="493749"/>
          </a:xfrm>
        </p:grpSpPr>
        <p:sp>
          <p:nvSpPr>
            <p:cNvPr id="20" name="椭圆 19"/>
            <p:cNvSpPr/>
            <p:nvPr/>
          </p:nvSpPr>
          <p:spPr>
            <a:xfrm>
              <a:off x="246326" y="3510826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9048" y="354291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因子分析</a:t>
              </a:r>
              <a:endPara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14032" y="3757510"/>
            <a:ext cx="2244516" cy="493749"/>
            <a:chOff x="246326" y="4314092"/>
            <a:chExt cx="2244516" cy="493749"/>
          </a:xfrm>
        </p:grpSpPr>
        <p:sp>
          <p:nvSpPr>
            <p:cNvPr id="23" name="椭圆 22"/>
            <p:cNvSpPr/>
            <p:nvPr/>
          </p:nvSpPr>
          <p:spPr>
            <a:xfrm>
              <a:off x="246326" y="4314092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67293" y="4346176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层次分析法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14032" y="4440796"/>
            <a:ext cx="2244516" cy="493749"/>
            <a:chOff x="246326" y="4314092"/>
            <a:chExt cx="2244516" cy="493749"/>
          </a:xfrm>
        </p:grpSpPr>
        <p:sp>
          <p:nvSpPr>
            <p:cNvPr id="26" name="椭圆 25"/>
            <p:cNvSpPr/>
            <p:nvPr/>
          </p:nvSpPr>
          <p:spPr>
            <a:xfrm>
              <a:off x="246326" y="4314092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67293" y="4346176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成交量预测</a:t>
              </a:r>
              <a:endPara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9" name="椭圆 28"/>
          <p:cNvSpPr/>
          <p:nvPr/>
        </p:nvSpPr>
        <p:spPr>
          <a:xfrm>
            <a:off x="7753981" y="2145136"/>
            <a:ext cx="927297" cy="1192005"/>
          </a:xfrm>
          <a:prstGeom prst="ellipse">
            <a:avLst/>
          </a:prstGeom>
          <a:noFill/>
          <a:ln w="31750">
            <a:solidFill>
              <a:srgbClr val="D2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08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63001" y="630054"/>
            <a:ext cx="388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设定</a:t>
            </a:r>
            <a:r>
              <a:rPr lang="zh-CN" altLang="en-US" sz="24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被解释变量为</a:t>
            </a:r>
            <a:endParaRPr lang="zh-CN" altLang="en-US" sz="24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68358" y="2036798"/>
            <a:ext cx="388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故可得回归方程为</a:t>
            </a:r>
            <a:r>
              <a:rPr lang="zh-CN" altLang="en-US" sz="2400" dirty="0">
                <a:solidFill>
                  <a:srgbClr val="FFC000"/>
                </a:solidFill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851920" y="1155976"/>
                <a:ext cx="3940951" cy="805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CN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24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，</m:t>
                              </m:r>
                              <m:r>
                                <a:rPr lang="zh-CN" altLang="zh-CN" sz="2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不</m:t>
                              </m:r>
                              <m:r>
                                <a:rPr lang="zh-CN" alt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愿意</m:t>
                              </m:r>
                              <m:r>
                                <a:rPr lang="zh-CN" altLang="zh-CN" sz="2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购买二手车</m:t>
                              </m:r>
                            </m:e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  <m:r>
                                <a:rPr lang="zh-CN" altLang="en-US" sz="24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，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   </m:t>
                              </m:r>
                              <m:r>
                                <a:rPr lang="zh-CN" altLang="en-US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愿意</m:t>
                              </m:r>
                              <m:r>
                                <a:rPr lang="zh-CN" altLang="zh-CN" sz="240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购买二手车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155976"/>
                <a:ext cx="3940951" cy="80541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491880" y="2478424"/>
                <a:ext cx="5394696" cy="2253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zh-CN" altLang="zh-CN" sz="20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PrePr>
                        <m: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^</m:t>
                          </m:r>
                        </m:sup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=</m:t>
                          </m:r>
                        </m:e>
                      </m:sPre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0.385∗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𝑔𝑒𝑛𝑑𝑒𝑟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−0.043∗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𝑎𝑔𝑒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+0.169∗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𝑝𝑟𝑜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+0.054∗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𝑖𝑛𝑐𝑜𝑚𝑒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+0.129∗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𝑝𝑟𝑖𝑣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−0.632∗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𝑑𝑒𝑐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−1.209∗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𝑠𝑎𝑙𝑒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−0.567∗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h𝑜𝑛𝑒𝑠𝑡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−0.682∗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𝑖𝑛𝑓𝑜𝑟𝑚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−0.447∗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𝑠𝑒𝑐𝑢𝑟𝑒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+0.285∗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𝑞𝑢𝑎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𝑝𝑟𝑖𝑐𝑒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−0.255∗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𝑣𝑎𝑙𝑢𝑒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−0.053∗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𝑛𝑒𝑒𝑑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−0.491∗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𝑝𝑟𝑒𝑓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−0.133∗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𝑛𝑒𝑤</m:t>
                      </m:r>
                    </m:oMath>
                  </m:oMathPara>
                </a14:m>
                <a:endParaRPr lang="zh-CN" altLang="en-US" sz="2000" i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2478424"/>
                <a:ext cx="5394696" cy="2253566"/>
              </a:xfrm>
              <a:prstGeom prst="rect">
                <a:avLst/>
              </a:prstGeom>
              <a:blipFill rotWithShape="1">
                <a:blip r:embed="rId3"/>
                <a:stretch>
                  <a:fillRect b="-2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45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椭圆 17"/>
          <p:cNvSpPr/>
          <p:nvPr/>
        </p:nvSpPr>
        <p:spPr>
          <a:xfrm>
            <a:off x="414032" y="1707654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TextBox 18"/>
          <p:cNvSpPr txBox="1"/>
          <p:nvPr/>
        </p:nvSpPr>
        <p:spPr>
          <a:xfrm>
            <a:off x="936754" y="17397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描述性分析</a:t>
            </a:r>
          </a:p>
        </p:txBody>
      </p:sp>
      <p:sp>
        <p:nvSpPr>
          <p:cNvPr id="20" name="椭圆 19"/>
          <p:cNvSpPr/>
          <p:nvPr/>
        </p:nvSpPr>
        <p:spPr>
          <a:xfrm>
            <a:off x="414032" y="2390940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21" name="TextBox 20"/>
          <p:cNvSpPr txBox="1"/>
          <p:nvPr/>
        </p:nvSpPr>
        <p:spPr>
          <a:xfrm>
            <a:off x="936754" y="24230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二元选择性分析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14032" y="3074225"/>
            <a:ext cx="1938494" cy="493749"/>
            <a:chOff x="246326" y="3510826"/>
            <a:chExt cx="1938494" cy="493749"/>
          </a:xfrm>
        </p:grpSpPr>
        <p:sp>
          <p:nvSpPr>
            <p:cNvPr id="23" name="椭圆 22"/>
            <p:cNvSpPr/>
            <p:nvPr/>
          </p:nvSpPr>
          <p:spPr>
            <a:xfrm>
              <a:off x="246326" y="3510826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69048" y="354291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因子分析</a:t>
              </a:r>
              <a:endPara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14032" y="3757510"/>
            <a:ext cx="2244516" cy="493749"/>
            <a:chOff x="246326" y="4314092"/>
            <a:chExt cx="2244516" cy="493749"/>
          </a:xfrm>
        </p:grpSpPr>
        <p:sp>
          <p:nvSpPr>
            <p:cNvPr id="26" name="椭圆 25"/>
            <p:cNvSpPr/>
            <p:nvPr/>
          </p:nvSpPr>
          <p:spPr>
            <a:xfrm>
              <a:off x="246326" y="4314092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67293" y="4346176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层次分析法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14032" y="4440796"/>
            <a:ext cx="2244516" cy="493749"/>
            <a:chOff x="246326" y="4314092"/>
            <a:chExt cx="2244516" cy="493749"/>
          </a:xfrm>
        </p:grpSpPr>
        <p:sp>
          <p:nvSpPr>
            <p:cNvPr id="29" name="椭圆 28"/>
            <p:cNvSpPr/>
            <p:nvPr/>
          </p:nvSpPr>
          <p:spPr>
            <a:xfrm>
              <a:off x="246326" y="4314092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67293" y="4346176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成交量预测</a:t>
              </a:r>
              <a:endPara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92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731311" y="20187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性别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60232" y="37652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年龄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57859" y="84355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职业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729740" y="159308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年收入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928560" y="235903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是否有车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918047" y="318128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二手车不体面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36787" y="4034230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二手车售后保障缺失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60232" y="4397372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二手车市场诚信缺失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207372" y="4566997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车况信息不对称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91148" y="4327660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二手车安全得不到保证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99396" y="388938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性价比高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288556" y="321938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保值度高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287845" y="2416609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临时购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车需要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98078" y="162516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个人喜好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441432" y="93245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新手练车需要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45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椭圆 53"/>
          <p:cNvSpPr/>
          <p:nvPr/>
        </p:nvSpPr>
        <p:spPr>
          <a:xfrm>
            <a:off x="414032" y="1707654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55" name="TextBox 54"/>
          <p:cNvSpPr txBox="1"/>
          <p:nvPr/>
        </p:nvSpPr>
        <p:spPr>
          <a:xfrm>
            <a:off x="936754" y="17397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描述性分析</a:t>
            </a:r>
          </a:p>
        </p:txBody>
      </p:sp>
      <p:sp>
        <p:nvSpPr>
          <p:cNvPr id="56" name="椭圆 55"/>
          <p:cNvSpPr/>
          <p:nvPr/>
        </p:nvSpPr>
        <p:spPr>
          <a:xfrm>
            <a:off x="414032" y="2390940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57" name="TextBox 56"/>
          <p:cNvSpPr txBox="1"/>
          <p:nvPr/>
        </p:nvSpPr>
        <p:spPr>
          <a:xfrm>
            <a:off x="936754" y="24230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二元选择性分析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414032" y="3074225"/>
            <a:ext cx="1938494" cy="493749"/>
            <a:chOff x="246326" y="3510826"/>
            <a:chExt cx="1938494" cy="493749"/>
          </a:xfrm>
        </p:grpSpPr>
        <p:sp>
          <p:nvSpPr>
            <p:cNvPr id="59" name="椭圆 58"/>
            <p:cNvSpPr/>
            <p:nvPr/>
          </p:nvSpPr>
          <p:spPr>
            <a:xfrm>
              <a:off x="246326" y="3510826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69048" y="354291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因子分析</a:t>
              </a:r>
              <a:endPara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14032" y="3757510"/>
            <a:ext cx="2244516" cy="493749"/>
            <a:chOff x="246326" y="4314092"/>
            <a:chExt cx="2244516" cy="493749"/>
          </a:xfrm>
        </p:grpSpPr>
        <p:sp>
          <p:nvSpPr>
            <p:cNvPr id="62" name="椭圆 61"/>
            <p:cNvSpPr/>
            <p:nvPr/>
          </p:nvSpPr>
          <p:spPr>
            <a:xfrm>
              <a:off x="246326" y="4314092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67293" y="4346176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层次分析法</a:t>
              </a: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14032" y="4440796"/>
            <a:ext cx="2244516" cy="493749"/>
            <a:chOff x="246326" y="4314092"/>
            <a:chExt cx="2244516" cy="493749"/>
          </a:xfrm>
        </p:grpSpPr>
        <p:sp>
          <p:nvSpPr>
            <p:cNvPr id="71" name="椭圆 70"/>
            <p:cNvSpPr/>
            <p:nvPr/>
          </p:nvSpPr>
          <p:spPr>
            <a:xfrm>
              <a:off x="246326" y="4314092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7293" y="4346176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成交量预测</a:t>
              </a:r>
              <a:endPara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76" name="图片 7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2" t="7527" r="30689" b="8447"/>
          <a:stretch/>
        </p:blipFill>
        <p:spPr>
          <a:xfrm>
            <a:off x="4011120" y="509647"/>
            <a:ext cx="3917440" cy="4057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119" y="532106"/>
            <a:ext cx="3917441" cy="403319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124008" y="3061525"/>
            <a:ext cx="817252" cy="1069665"/>
            <a:chOff x="7124008" y="3061525"/>
            <a:chExt cx="817252" cy="1069665"/>
          </a:xfrm>
        </p:grpSpPr>
        <p:grpSp>
          <p:nvGrpSpPr>
            <p:cNvPr id="67" name="组合 66"/>
            <p:cNvGrpSpPr/>
            <p:nvPr/>
          </p:nvGrpSpPr>
          <p:grpSpPr>
            <a:xfrm>
              <a:off x="7499454" y="3061525"/>
              <a:ext cx="441806" cy="441806"/>
              <a:chOff x="3234973" y="5370"/>
              <a:chExt cx="441806" cy="441806"/>
            </a:xfrm>
          </p:grpSpPr>
          <p:sp>
            <p:nvSpPr>
              <p:cNvPr id="68" name="椭圆 67"/>
              <p:cNvSpPr/>
              <p:nvPr/>
            </p:nvSpPr>
            <p:spPr>
              <a:xfrm>
                <a:off x="3330538" y="100935"/>
                <a:ext cx="250676" cy="250676"/>
              </a:xfrm>
              <a:prstGeom prst="ellipse">
                <a:avLst/>
              </a:prstGeom>
              <a:solidFill>
                <a:srgbClr val="FFC000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3234973" y="5370"/>
                <a:ext cx="441806" cy="441806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7124008" y="3689384"/>
              <a:ext cx="441806" cy="441806"/>
              <a:chOff x="3234973" y="5370"/>
              <a:chExt cx="441806" cy="44180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3330538" y="100935"/>
                <a:ext cx="250676" cy="250676"/>
              </a:xfrm>
              <a:prstGeom prst="ellipse">
                <a:avLst/>
              </a:prstGeom>
              <a:solidFill>
                <a:srgbClr val="FFC000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234973" y="5370"/>
                <a:ext cx="441806" cy="441806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5748936" y="4043268"/>
            <a:ext cx="1120759" cy="548393"/>
            <a:chOff x="5748936" y="4043268"/>
            <a:chExt cx="1120759" cy="548393"/>
          </a:xfrm>
        </p:grpSpPr>
        <p:grpSp>
          <p:nvGrpSpPr>
            <p:cNvPr id="65" name="组合 64"/>
            <p:cNvGrpSpPr/>
            <p:nvPr/>
          </p:nvGrpSpPr>
          <p:grpSpPr>
            <a:xfrm>
              <a:off x="5748936" y="4149855"/>
              <a:ext cx="441806" cy="441806"/>
              <a:chOff x="3234973" y="5370"/>
              <a:chExt cx="441806" cy="441806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3330538" y="100935"/>
                <a:ext cx="250676" cy="250676"/>
              </a:xfrm>
              <a:prstGeom prst="ellipse">
                <a:avLst/>
              </a:prstGeom>
              <a:solidFill>
                <a:srgbClr val="FFC000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3234973" y="5370"/>
                <a:ext cx="441806" cy="441806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6427889" y="4043268"/>
              <a:ext cx="441806" cy="441806"/>
              <a:chOff x="3234973" y="5370"/>
              <a:chExt cx="441806" cy="441806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3330538" y="100935"/>
                <a:ext cx="250676" cy="250676"/>
              </a:xfrm>
              <a:prstGeom prst="ellipse">
                <a:avLst/>
              </a:prstGeom>
              <a:solidFill>
                <a:srgbClr val="FFC000"/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3234973" y="5370"/>
                <a:ext cx="441806" cy="441806"/>
              </a:xfrm>
              <a:prstGeom prst="ellipse">
                <a:avLst/>
              </a:prstGeom>
              <a:noFill/>
              <a:ln w="1905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807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4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400"/>
                            </p:stCondLst>
                            <p:childTnLst>
                              <p:par>
                                <p:cTn id="64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hidden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45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椭圆 2" hidden="1"/>
          <p:cNvSpPr/>
          <p:nvPr/>
        </p:nvSpPr>
        <p:spPr>
          <a:xfrm>
            <a:off x="246326" y="1904294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3" hidden="1"/>
          <p:cNvSpPr txBox="1"/>
          <p:nvPr/>
        </p:nvSpPr>
        <p:spPr>
          <a:xfrm>
            <a:off x="769048" y="1936378"/>
            <a:ext cx="18517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描述性分析</a:t>
            </a:r>
          </a:p>
        </p:txBody>
      </p:sp>
      <p:sp>
        <p:nvSpPr>
          <p:cNvPr id="5" name="椭圆 4" hidden="1"/>
          <p:cNvSpPr/>
          <p:nvPr/>
        </p:nvSpPr>
        <p:spPr>
          <a:xfrm>
            <a:off x="246326" y="270756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TextBox 5" hidden="1"/>
          <p:cNvSpPr txBox="1"/>
          <p:nvPr/>
        </p:nvSpPr>
        <p:spPr>
          <a:xfrm>
            <a:off x="769048" y="2739644"/>
            <a:ext cx="25186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二元选择性分析</a:t>
            </a:r>
          </a:p>
        </p:txBody>
      </p:sp>
      <p:sp>
        <p:nvSpPr>
          <p:cNvPr id="7" name="椭圆 6" hidden="1"/>
          <p:cNvSpPr/>
          <p:nvPr/>
        </p:nvSpPr>
        <p:spPr>
          <a:xfrm>
            <a:off x="246326" y="3510826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Box 7" hidden="1"/>
          <p:cNvSpPr txBox="1"/>
          <p:nvPr/>
        </p:nvSpPr>
        <p:spPr>
          <a:xfrm>
            <a:off x="769048" y="3542910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</a:p>
        </p:txBody>
      </p:sp>
      <p:sp>
        <p:nvSpPr>
          <p:cNvPr id="9" name="椭圆 8" hidden="1"/>
          <p:cNvSpPr/>
          <p:nvPr/>
        </p:nvSpPr>
        <p:spPr>
          <a:xfrm>
            <a:off x="246326" y="4314092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TextBox 9" hidden="1"/>
          <p:cNvSpPr txBox="1"/>
          <p:nvPr/>
        </p:nvSpPr>
        <p:spPr>
          <a:xfrm>
            <a:off x="767293" y="4346176"/>
            <a:ext cx="18517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层次分析法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151849"/>
              </p:ext>
            </p:extLst>
          </p:nvPr>
        </p:nvGraphicFramePr>
        <p:xfrm>
          <a:off x="0" y="1"/>
          <a:ext cx="9143999" cy="51688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3801"/>
                <a:gridCol w="796478"/>
                <a:gridCol w="1053625"/>
                <a:gridCol w="964000"/>
                <a:gridCol w="861884"/>
                <a:gridCol w="928281"/>
                <a:gridCol w="894684"/>
                <a:gridCol w="928281"/>
                <a:gridCol w="928281"/>
                <a:gridCol w="894684"/>
              </a:tblGrid>
              <a:tr h="267717">
                <a:tc gridSpan="10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解释的总方差</a:t>
                      </a:r>
                      <a:endParaRPr lang="zh-CN" altLang="en-US" sz="1400" b="1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67717">
                <a:tc rowSpan="2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成份</a:t>
                      </a:r>
                      <a:endParaRPr lang="zh-CN" altLang="en-US" sz="2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b">
                    <a:noFill/>
                  </a:tcPr>
                </a:tc>
                <a:tc gridSpan="3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初始特征值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提取平方和载入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旋转平方和载入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955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合计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b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方差的 </a:t>
                      </a:r>
                      <a:r>
                        <a:rPr lang="en-US" altLang="zh-CN" sz="14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%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b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累积 </a:t>
                      </a:r>
                      <a:r>
                        <a:rPr lang="en-US" altLang="zh-CN" sz="14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%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b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合计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b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方差的 </a:t>
                      </a:r>
                      <a:r>
                        <a:rPr lang="en-US" altLang="zh-CN" sz="14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%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b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累积 </a:t>
                      </a:r>
                      <a:r>
                        <a:rPr lang="en-US" altLang="zh-CN" sz="14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%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b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合计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b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方差的 </a:t>
                      </a:r>
                      <a:r>
                        <a:rPr lang="en-US" altLang="zh-CN" sz="14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%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b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累积 </a:t>
                      </a:r>
                      <a:r>
                        <a:rPr lang="en-US" altLang="zh-CN" sz="14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%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b">
                    <a:noFill/>
                  </a:tcPr>
                </a:tc>
              </a:tr>
              <a:tr h="267717"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7.172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37.816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37.816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7.172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37.816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37.816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7.830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35.532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35.532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</a:tr>
              <a:tr h="267717"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4.346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22.639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60.455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4.346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22.639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60.455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4.570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22.133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57.665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</a:tr>
              <a:tr h="267717"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2.151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10.738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71.193</a:t>
                      </a:r>
                      <a:endParaRPr lang="zh-CN" altLang="en-US" sz="18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2.151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10.738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71.193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1.729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13.528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71.193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</a:tr>
              <a:tr h="267717"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1.164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5.762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76.955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</a:tr>
              <a:tr h="267717"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.967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4.449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81.404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</a:tr>
              <a:tr h="294282"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.835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3.842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85.246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</a:tr>
              <a:tr h="267717"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.726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3.556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88.802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</a:tr>
              <a:tr h="267717"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.645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2.448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91.250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</a:tr>
              <a:tr h="267717"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.591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2.109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93.359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</a:tr>
              <a:tr h="267717"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.513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1.957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95.316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</a:tr>
              <a:tr h="267717"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11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.386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1.872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97.188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</a:tr>
              <a:tr h="267717"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12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.185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0.919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98.107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</a:tr>
              <a:tr h="267717"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.179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0.748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98.855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</a:tr>
              <a:tr h="267717"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14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.168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0.679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99.534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</a:tr>
              <a:tr h="295570"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.147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0.466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100.000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 anchor="ctr">
                    <a:noFill/>
                  </a:tcPr>
                </a:tc>
              </a:tr>
              <a:tr h="267717">
                <a:tc gridSpan="10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提取方法：主成份</a:t>
                      </a:r>
                      <a:r>
                        <a:rPr lang="zh-CN" altLang="en-US" sz="1100" kern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分析</a:t>
                      </a:r>
                      <a:endParaRPr lang="zh-CN" altLang="en-US" sz="12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1686" marR="51686" marT="25843" marB="25843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椭圆 15"/>
          <p:cNvSpPr/>
          <p:nvPr/>
        </p:nvSpPr>
        <p:spPr>
          <a:xfrm>
            <a:off x="2771800" y="1313706"/>
            <a:ext cx="875503" cy="318128"/>
          </a:xfrm>
          <a:prstGeom prst="ellipse">
            <a:avLst/>
          </a:prstGeom>
          <a:noFill/>
          <a:ln w="3175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283968" y="2139702"/>
            <a:ext cx="2808312" cy="864096"/>
          </a:xfrm>
          <a:prstGeom prst="roundRect">
            <a:avLst/>
          </a:prstGeom>
          <a:solidFill>
            <a:schemeClr val="bg1">
              <a:alpha val="7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80012" y="2248584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</a:p>
        </p:txBody>
      </p:sp>
    </p:spTree>
    <p:extLst>
      <p:ext uri="{BB962C8B-B14F-4D97-AF65-F5344CB8AC3E}">
        <p14:creationId xmlns:p14="http://schemas.microsoft.com/office/powerpoint/2010/main" val="136751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688442"/>
              </p:ext>
            </p:extLst>
          </p:nvPr>
        </p:nvGraphicFramePr>
        <p:xfrm>
          <a:off x="0" y="63500"/>
          <a:ext cx="9144000" cy="50809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3955"/>
                <a:gridCol w="2634227"/>
                <a:gridCol w="1128955"/>
                <a:gridCol w="978427"/>
                <a:gridCol w="1004788"/>
                <a:gridCol w="1403648"/>
              </a:tblGrid>
              <a:tr h="158755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r>
                        <a:rPr lang="zh-CN" altLang="en-US" sz="18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主成分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38100" marR="38100" indent="0" algn="ct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旋转成份矩阵</a:t>
                      </a:r>
                      <a:r>
                        <a:rPr lang="en-US" altLang="zh-CN" sz="1800" kern="0" baseline="300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</a:t>
                      </a:r>
                      <a:endParaRPr lang="zh-CN" altLang="en-US" sz="2000" kern="100" dirty="0" smtClean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方差贡献率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8755">
                <a:tc v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成份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87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8755">
                <a:tc rowSpan="5">
                  <a:txBody>
                    <a:bodyPr/>
                    <a:lstStyle/>
                    <a:p>
                      <a:pPr marL="38100" marR="38100" algn="ctr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主成分三</a:t>
                      </a:r>
                      <a:endParaRPr lang="en-US" altLang="zh-CN" sz="1800" kern="100" dirty="0" smtClean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marL="38100" marR="38100" algn="ctr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（基本因子）</a:t>
                      </a:r>
                      <a:endParaRPr lang="en-US" altLang="zh-CN" sz="1800" kern="100" dirty="0" smtClean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marL="38100" marR="38100" algn="ctr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个人因素维度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mpd="sng">
                      <a:noFill/>
                    </a:lnL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性别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-.015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-.262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.454</a:t>
                      </a:r>
                      <a:endParaRPr lang="zh-CN" altLang="en-US" sz="18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10.738%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8755"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年龄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.230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-.084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.613</a:t>
                      </a:r>
                      <a:endParaRPr lang="zh-CN" altLang="en-US" sz="18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8755"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职业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.147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.064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.493</a:t>
                      </a:r>
                      <a:endParaRPr lang="zh-CN" altLang="en-US" sz="18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2846"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年收入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-.055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-.066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.683</a:t>
                      </a:r>
                      <a:endParaRPr lang="zh-CN" altLang="en-US" sz="18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8755"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是否有私人用车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.085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.001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-.723</a:t>
                      </a:r>
                      <a:endParaRPr lang="zh-CN" altLang="en-US" sz="18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8755">
                <a:tc rowSpan="5">
                  <a:txBody>
                    <a:bodyPr/>
                    <a:lstStyle/>
                    <a:p>
                      <a:pPr marL="38100" marR="38100" algn="ctr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主成分一</a:t>
                      </a:r>
                      <a:endParaRPr lang="en-US" altLang="zh-CN" sz="1800" kern="100" dirty="0" smtClean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marL="38100" marR="38100" algn="ctr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（主要因子）</a:t>
                      </a:r>
                      <a:endParaRPr lang="en-US" altLang="zh-CN" sz="1800" kern="100" dirty="0" smtClean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marL="38100" marR="38100" algn="ctr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二手车服务维度</a:t>
                      </a:r>
                    </a:p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mpd="sng">
                      <a:noFill/>
                    </a:lnL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二手车不体面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.583</a:t>
                      </a:r>
                      <a:endParaRPr lang="zh-CN" altLang="en-US" sz="18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-.203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.001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5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37.816%</a:t>
                      </a:r>
                      <a:endParaRPr lang="zh-CN" altLang="en-US" sz="1800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8755"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二手车售后保障缺失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.876</a:t>
                      </a:r>
                      <a:endParaRPr lang="zh-CN" altLang="en-US" sz="18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.010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.043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268241"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二手车市场混乱诚信缺失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.886</a:t>
                      </a:r>
                      <a:endParaRPr lang="zh-CN" altLang="en-US" sz="18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.046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.030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158755"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车况信息不对称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.864</a:t>
                      </a:r>
                      <a:endParaRPr lang="zh-CN" altLang="en-US" sz="18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-.037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.068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158755"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二手车安全得不到保障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.881</a:t>
                      </a:r>
                      <a:endParaRPr lang="zh-CN" altLang="en-US" sz="18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.083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.042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8755">
                <a:tc rowSpan="5">
                  <a:txBody>
                    <a:bodyPr/>
                    <a:lstStyle/>
                    <a:p>
                      <a:pPr marL="38100" marR="38100" algn="ctr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主成分二</a:t>
                      </a:r>
                      <a:endParaRPr lang="en-US" altLang="zh-CN" sz="1800" kern="100" dirty="0" smtClean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marL="38100" marR="38100" algn="ctr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（重要因子）</a:t>
                      </a:r>
                      <a:endParaRPr lang="en-US" altLang="zh-CN" sz="1800" kern="100" dirty="0" smtClean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  <a:p>
                      <a:pPr marL="38100" marR="38100" algn="ctr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二手车偏好维度</a:t>
                      </a:r>
                    </a:p>
                  </a:txBody>
                  <a:tcPr marL="49269" marR="49269" marT="24634" marB="24634" anchor="ctr">
                    <a:lnL w="12700" cmpd="sng">
                      <a:noFill/>
                    </a:lnL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性价比高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.341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 defTabSz="914400" rtl="0" eaLnBrk="1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.579</a:t>
                      </a:r>
                      <a:endParaRPr lang="zh-CN" altLang="en-US" sz="1600" b="1" kern="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49269" marR="49269" marT="24634" marB="24634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.244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5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22.639%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8755"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保值度高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.216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 defTabSz="914400" rtl="0" eaLnBrk="1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.549</a:t>
                      </a:r>
                      <a:endParaRPr lang="zh-CN" altLang="en-US" sz="1600" b="1" kern="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49269" marR="49269" marT="24634" marB="24634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.209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158755"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临时购车需要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.329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 defTabSz="914400" rtl="0" eaLnBrk="1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.597</a:t>
                      </a:r>
                      <a:endParaRPr lang="zh-CN" altLang="en-US" sz="1600" b="1" kern="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49269" marR="49269" marT="24634" marB="24634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.058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158755"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个人喜好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.066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 defTabSz="914400" rtl="0" eaLnBrk="1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.819</a:t>
                      </a:r>
                      <a:endParaRPr lang="zh-CN" altLang="en-US" sz="1600" b="1" kern="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49269" marR="49269" marT="24634" marB="24634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-.036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158755"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新手练车需要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-.003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 defTabSz="914400" rtl="0" eaLnBrk="1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.814</a:t>
                      </a:r>
                      <a:endParaRPr lang="zh-CN" altLang="en-US" sz="1600" b="1" kern="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49269" marR="49269" marT="24634" marB="24634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-.045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241">
                <a:tc gridSpan="6"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提取方法 </a:t>
                      </a: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:</a:t>
                      </a: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主</a:t>
                      </a:r>
                      <a:r>
                        <a:rPr lang="zh-CN" altLang="en-US" sz="1600" kern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成份</a:t>
                      </a:r>
                      <a:r>
                        <a:rPr lang="zh-CN" altLang="en-US" sz="1600" kern="0" baseline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   </a:t>
                      </a:r>
                      <a:r>
                        <a:rPr lang="zh-CN" altLang="en-US" sz="1600" kern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旋转法 </a:t>
                      </a: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:</a:t>
                      </a: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具有 </a:t>
                      </a:r>
                      <a:r>
                        <a:rPr 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Kaiser </a:t>
                      </a: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标准化的正交旋转</a:t>
                      </a:r>
                      <a:r>
                        <a:rPr lang="zh-CN" altLang="en-US" sz="1600" kern="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法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158755">
                <a:tc gridSpan="6"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a. </a:t>
                      </a: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旋转在 </a:t>
                      </a:r>
                      <a:r>
                        <a:rPr lang="en-US" altLang="zh-CN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 </a:t>
                      </a:r>
                      <a:r>
                        <a:rPr lang="zh-CN" altLang="en-US" sz="1600" kern="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次迭代后收敛。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lnL w="12700" cmpd="sng">
                      <a:noFill/>
                    </a:lnL>
                    <a:lnR w="12700" cmpd="sng">
                      <a:noFill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49269" marR="49269" marT="24634" marB="24634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35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538612" y="435169"/>
            <a:ext cx="4968552" cy="729631"/>
          </a:xfrm>
          <a:prstGeom prst="rect">
            <a:avLst/>
          </a:prstGeom>
          <a:solidFill>
            <a:srgbClr val="FBFBFB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203734" y="460569"/>
            <a:ext cx="5519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指标</a:t>
            </a:r>
            <a:r>
              <a:rPr lang="zh-CN" altLang="en-US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体系</a:t>
            </a:r>
            <a:endParaRPr lang="en-US" altLang="zh-CN" dirty="0" smtClean="0">
              <a:solidFill>
                <a:srgbClr val="006E74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（已剔除了一些不显著的和相对不显著的变量）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164400"/>
              </p:ext>
            </p:extLst>
          </p:nvPr>
        </p:nvGraphicFramePr>
        <p:xfrm>
          <a:off x="3491880" y="1371531"/>
          <a:ext cx="5495961" cy="34814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1505"/>
                <a:gridCol w="1272791"/>
                <a:gridCol w="2831665"/>
              </a:tblGrid>
              <a:tr h="290617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一级指标</a:t>
                      </a:r>
                      <a:endParaRPr lang="zh-CN" altLang="en-US" sz="16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4491" marR="54491" marT="36327" marB="36327" anchor="ctr"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二级指标</a:t>
                      </a:r>
                      <a:endParaRPr lang="zh-CN" altLang="en-US" sz="16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4491" marR="54491" marT="36327" marB="36327" anchor="ctr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三级指标</a:t>
                      </a:r>
                      <a:endParaRPr lang="zh-CN" altLang="en-US" sz="1600" b="1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4491" marR="54491" marT="36327" marB="36327" anchor="ctr"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</a:tr>
              <a:tr h="290617">
                <a:tc rowSpan="10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顾客</a:t>
                      </a: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购</a:t>
                      </a:r>
                      <a:r>
                        <a:rPr lang="zh-CN" altLang="en-US" sz="16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</a:t>
                      </a:r>
                      <a:endParaRPr lang="en-US" altLang="zh-CN" sz="1600" kern="100" dirty="0" smtClean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手车</a:t>
                      </a: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的欲望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4491" marR="54491" marT="36327" marB="36327" anchor="ctr">
                    <a:lnL w="12700" cmpd="sng">
                      <a:noFill/>
                    </a:lnL>
                    <a:lnB w="12700" cmpd="sng">
                      <a:noFill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个人</a:t>
                      </a: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因素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4491" marR="54491" marT="36327" marB="3632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职业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4491" marR="54491" marT="36327" marB="36327" anchor="ctr">
                    <a:lnR w="12700" cmpd="sng">
                      <a:noFill/>
                    </a:lnR>
                    <a:noFill/>
                  </a:tcPr>
                </a:tc>
              </a:tr>
              <a:tr h="2906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年收入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4491" marR="54491" marT="36327" marB="36327" anchor="ctr">
                    <a:lnR w="12700" cmpd="sng">
                      <a:noFill/>
                    </a:lnR>
                    <a:noFill/>
                  </a:tcPr>
                </a:tc>
              </a:tr>
              <a:tr h="2906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年龄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4491" marR="54491" marT="36327" marB="36327" anchor="ctr">
                    <a:lnR w="12700" cmpd="sng">
                      <a:noFill/>
                    </a:lnR>
                    <a:noFill/>
                  </a:tcPr>
                </a:tc>
              </a:tr>
              <a:tr h="2906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11430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二手车</a:t>
                      </a: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服务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4491" marR="54491" marT="36327" marB="3632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二手车体面程度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4491" marR="54491" marT="36327" marB="36327" anchor="ctr">
                    <a:lnR w="12700" cmpd="sng">
                      <a:noFill/>
                    </a:lnR>
                    <a:noFill/>
                  </a:tcPr>
                </a:tc>
              </a:tr>
              <a:tr h="2906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二手车市场售后保障程度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4491" marR="54491" marT="36327" marB="36327" anchor="ctr">
                    <a:lnR w="12700" cmpd="sng">
                      <a:noFill/>
                    </a:lnR>
                    <a:noFill/>
                  </a:tcPr>
                </a:tc>
              </a:tr>
              <a:tr h="2801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二手车车况信息不对称</a:t>
                      </a:r>
                    </a:p>
                  </a:txBody>
                  <a:tcPr marL="54491" marR="54491" marT="36327" marB="36327" anchor="ctr">
                    <a:lnR w="12700" cmpd="sng">
                      <a:noFill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01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二手车市场的诚信度</a:t>
                      </a:r>
                    </a:p>
                  </a:txBody>
                  <a:tcPr marL="54491" marR="54491" marT="36327" marB="36327" anchor="ctr"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906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二手车</a:t>
                      </a: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偏好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4491" marR="54491" marT="36327" marB="36327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性价比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4491" marR="54491" marT="36327" marB="36327" anchor="ctr">
                    <a:lnR w="12700" cmpd="sng">
                      <a:noFill/>
                    </a:lnR>
                    <a:noFill/>
                  </a:tcPr>
                </a:tc>
              </a:tr>
              <a:tr h="2906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保值度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4491" marR="54491" marT="36327" marB="36327" anchor="ctr">
                    <a:lnR w="12700" cmpd="sng">
                      <a:noFill/>
                    </a:lnR>
                    <a:noFill/>
                  </a:tcPr>
                </a:tc>
              </a:tr>
              <a:tr h="2906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个人喜好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54491" marR="54491" marT="36327" marB="36327" anchor="ctr">
                    <a:lnR w="12700" cmpd="sng">
                      <a:noFill/>
                    </a:lnR>
                    <a:lnB w="12700" cmpd="sng"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45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椭圆 15"/>
          <p:cNvSpPr/>
          <p:nvPr/>
        </p:nvSpPr>
        <p:spPr>
          <a:xfrm>
            <a:off x="414032" y="1707654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936754" y="17397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描述性分析</a:t>
            </a:r>
          </a:p>
        </p:txBody>
      </p:sp>
      <p:sp>
        <p:nvSpPr>
          <p:cNvPr id="18" name="椭圆 17"/>
          <p:cNvSpPr/>
          <p:nvPr/>
        </p:nvSpPr>
        <p:spPr>
          <a:xfrm>
            <a:off x="414032" y="239094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TextBox 18"/>
          <p:cNvSpPr txBox="1"/>
          <p:nvPr/>
        </p:nvSpPr>
        <p:spPr>
          <a:xfrm>
            <a:off x="936754" y="24230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二元选择性分析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414032" y="3074225"/>
            <a:ext cx="1938494" cy="493749"/>
            <a:chOff x="246326" y="3510826"/>
            <a:chExt cx="1938494" cy="493749"/>
          </a:xfrm>
        </p:grpSpPr>
        <p:sp>
          <p:nvSpPr>
            <p:cNvPr id="21" name="椭圆 20"/>
            <p:cNvSpPr/>
            <p:nvPr/>
          </p:nvSpPr>
          <p:spPr>
            <a:xfrm>
              <a:off x="246326" y="3510826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9048" y="354291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因子分析</a:t>
              </a:r>
              <a:endPara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椭圆 23"/>
          <p:cNvSpPr/>
          <p:nvPr/>
        </p:nvSpPr>
        <p:spPr>
          <a:xfrm>
            <a:off x="414032" y="3757510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25" name="TextBox 24"/>
          <p:cNvSpPr txBox="1"/>
          <p:nvPr/>
        </p:nvSpPr>
        <p:spPr>
          <a:xfrm>
            <a:off x="934999" y="378959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层次分析法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414032" y="4440796"/>
            <a:ext cx="2244516" cy="493749"/>
            <a:chOff x="246326" y="4314092"/>
            <a:chExt cx="2244516" cy="493749"/>
          </a:xfrm>
        </p:grpSpPr>
        <p:sp>
          <p:nvSpPr>
            <p:cNvPr id="27" name="椭圆 26"/>
            <p:cNvSpPr/>
            <p:nvPr/>
          </p:nvSpPr>
          <p:spPr>
            <a:xfrm>
              <a:off x="246326" y="4314092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67293" y="4346176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成交量预测</a:t>
              </a:r>
              <a:endPara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87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035151"/>
              </p:ext>
            </p:extLst>
          </p:nvPr>
        </p:nvGraphicFramePr>
        <p:xfrm>
          <a:off x="3340472" y="1995686"/>
          <a:ext cx="5263976" cy="19957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9560"/>
                <a:gridCol w="1368152"/>
                <a:gridCol w="1296144"/>
                <a:gridCol w="1080120"/>
              </a:tblGrid>
              <a:tr h="8984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 </a:t>
                      </a:r>
                      <a:endParaRPr lang="zh-CN" altLang="en-US" sz="105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二手车服务</a:t>
                      </a:r>
                      <a:endParaRPr lang="zh-CN" altLang="en-US" sz="1050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anchor="ctr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二手车偏好</a:t>
                      </a:r>
                      <a:endParaRPr lang="zh-CN" altLang="en-US" sz="1050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anchor="ctr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个人因素</a:t>
                      </a:r>
                      <a:endParaRPr lang="zh-CN" altLang="en-US" sz="1050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anchor="ctr"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</a:tr>
              <a:tr h="3593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二手车服务</a:t>
                      </a:r>
                      <a:endParaRPr lang="zh-CN" altLang="en-US" sz="1050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05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sz="105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zh-CN" altLang="en-US" sz="105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anchor="ctr">
                    <a:lnR w="12700" cmpd="sng">
                      <a:noFill/>
                    </a:lnR>
                    <a:noFill/>
                  </a:tcPr>
                </a:tc>
              </a:tr>
              <a:tr h="3593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二手车偏好</a:t>
                      </a:r>
                      <a:endParaRPr lang="zh-CN" altLang="en-US" sz="1050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1/3</a:t>
                      </a:r>
                      <a:endParaRPr lang="zh-CN" altLang="en-US" sz="105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05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5/3</a:t>
                      </a:r>
                      <a:endParaRPr lang="zh-CN" altLang="en-US" sz="105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anchor="ctr">
                    <a:lnR w="12700" cmpd="sng">
                      <a:noFill/>
                    </a:lnR>
                    <a:noFill/>
                  </a:tcPr>
                </a:tc>
              </a:tr>
              <a:tr h="3593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solidFill>
                            <a:srgbClr val="FFC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个人因素</a:t>
                      </a:r>
                      <a:endParaRPr lang="zh-CN" altLang="en-US" sz="1050" kern="100" dirty="0">
                        <a:solidFill>
                          <a:srgbClr val="FFC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1/5</a:t>
                      </a:r>
                      <a:endParaRPr lang="zh-CN" altLang="en-US" sz="105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3/5</a:t>
                      </a:r>
                      <a:endParaRPr lang="zh-CN" altLang="en-US" sz="105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anchor="ctr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050" kern="100" dirty="0">
                        <a:solidFill>
                          <a:schemeClr val="bg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anchor="ctr">
                    <a:lnR w="12700" cmpd="sng">
                      <a:noFill/>
                    </a:lnR>
                    <a:lnB w="12700" cmpd="sng">
                      <a:noFill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3293242" y="1347614"/>
            <a:ext cx="2653570" cy="502766"/>
            <a:chOff x="4812443" y="602134"/>
            <a:chExt cx="2653570" cy="502766"/>
          </a:xfrm>
        </p:grpSpPr>
        <p:sp>
          <p:nvSpPr>
            <p:cNvPr id="13" name="矩形 12"/>
            <p:cNvSpPr/>
            <p:nvPr/>
          </p:nvSpPr>
          <p:spPr>
            <a:xfrm>
              <a:off x="4812443" y="602134"/>
              <a:ext cx="2207829" cy="502766"/>
            </a:xfrm>
            <a:prstGeom prst="rect">
              <a:avLst/>
            </a:prstGeom>
            <a:solidFill>
              <a:srgbClr val="FBFBFB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4826135" y="615699"/>
              <a:ext cx="263987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 smtClean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rPr>
                <a:t>建立</a:t>
              </a:r>
              <a:r>
                <a:rPr lang="zh-CN" altLang="en-US" sz="2400" dirty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rPr>
                <a:t>判断矩阵</a:t>
              </a:r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45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椭圆 19"/>
          <p:cNvSpPr/>
          <p:nvPr/>
        </p:nvSpPr>
        <p:spPr>
          <a:xfrm>
            <a:off x="414032" y="1707654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21" name="TextBox 20"/>
          <p:cNvSpPr txBox="1"/>
          <p:nvPr/>
        </p:nvSpPr>
        <p:spPr>
          <a:xfrm>
            <a:off x="936754" y="17397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描述性分析</a:t>
            </a:r>
          </a:p>
        </p:txBody>
      </p:sp>
      <p:sp>
        <p:nvSpPr>
          <p:cNvPr id="22" name="椭圆 21"/>
          <p:cNvSpPr/>
          <p:nvPr/>
        </p:nvSpPr>
        <p:spPr>
          <a:xfrm>
            <a:off x="414032" y="239094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23" name="TextBox 22"/>
          <p:cNvSpPr txBox="1"/>
          <p:nvPr/>
        </p:nvSpPr>
        <p:spPr>
          <a:xfrm>
            <a:off x="936754" y="24230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二元选择性分析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414032" y="3074225"/>
            <a:ext cx="1938494" cy="493749"/>
            <a:chOff x="246326" y="3510826"/>
            <a:chExt cx="1938494" cy="493749"/>
          </a:xfrm>
        </p:grpSpPr>
        <p:sp>
          <p:nvSpPr>
            <p:cNvPr id="25" name="椭圆 24"/>
            <p:cNvSpPr/>
            <p:nvPr/>
          </p:nvSpPr>
          <p:spPr>
            <a:xfrm>
              <a:off x="246326" y="3510826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9048" y="354291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因子分析</a:t>
              </a:r>
              <a:endPara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>
            <a:off x="414032" y="3757510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934999" y="378959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层次分析法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414032" y="4440796"/>
            <a:ext cx="2244516" cy="493749"/>
            <a:chOff x="246326" y="4314092"/>
            <a:chExt cx="2244516" cy="493749"/>
          </a:xfrm>
        </p:grpSpPr>
        <p:sp>
          <p:nvSpPr>
            <p:cNvPr id="30" name="椭圆 29"/>
            <p:cNvSpPr/>
            <p:nvPr/>
          </p:nvSpPr>
          <p:spPr>
            <a:xfrm>
              <a:off x="246326" y="4314092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7293" y="4346176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成交量预测</a:t>
              </a:r>
              <a:endPara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503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48336" y="476830"/>
            <a:ext cx="585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可算出这三个指标的具体权重向量为：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7103165"/>
                  </p:ext>
                </p:extLst>
              </p:nvPr>
            </p:nvGraphicFramePr>
            <p:xfrm>
              <a:off x="3249585" y="2022735"/>
              <a:ext cx="5642895" cy="139790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09929"/>
                    <a:gridCol w="4232966"/>
                  </a:tblGrid>
                  <a:tr h="311596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altLang="en-US" sz="1600" kern="100" dirty="0" smtClean="0">
                              <a:solidFill>
                                <a:schemeClr val="bg1"/>
                              </a:solidFill>
                              <a:effectLst/>
                              <a:latin typeface="微软雅黑" pitchFamily="34" charset="-122"/>
                              <a:ea typeface="微软雅黑" pitchFamily="34" charset="-122"/>
                            </a:rPr>
                            <a:t> </a:t>
                          </a:r>
                          <a:endParaRPr lang="zh-CN" altLang="en-US" sz="1600" kern="100" dirty="0">
                            <a:solidFill>
                              <a:schemeClr val="bg1"/>
                            </a:solidFill>
                            <a:effectLst/>
                            <a:latin typeface="微软雅黑" pitchFamily="34" charset="-122"/>
                            <a:ea typeface="微软雅黑" pitchFamily="34" charset="-122"/>
                            <a:cs typeface="Times New Roman"/>
                          </a:endParaRPr>
                        </a:p>
                      </a:txBody>
                      <a:tcPr marL="54069" marR="54069" marT="7510" marB="36046" anchor="ctr">
                        <a:lnL w="12700" cmpd="sng">
                          <a:noFill/>
                        </a:lnL>
                        <a:lnT w="12700" cmpd="sng">
                          <a:noFill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altLang="en-US" sz="1600" kern="100" dirty="0">
                              <a:solidFill>
                                <a:srgbClr val="FFC000"/>
                              </a:solidFill>
                              <a:effectLst/>
                              <a:latin typeface="微软雅黑" pitchFamily="34" charset="-122"/>
                              <a:ea typeface="微软雅黑" pitchFamily="34" charset="-122"/>
                            </a:rPr>
                            <a:t>三</a:t>
                          </a:r>
                          <a:r>
                            <a:rPr lang="zh-CN" altLang="en-US" sz="1600" kern="100" dirty="0" smtClean="0">
                              <a:solidFill>
                                <a:srgbClr val="FFC000"/>
                              </a:solidFill>
                              <a:effectLst/>
                              <a:latin typeface="微软雅黑" pitchFamily="34" charset="-122"/>
                              <a:ea typeface="微软雅黑" pitchFamily="34" charset="-122"/>
                            </a:rPr>
                            <a:t>级</a:t>
                          </a:r>
                          <a:r>
                            <a:rPr lang="zh-CN" altLang="en-US" sz="1600" kern="100" dirty="0">
                              <a:solidFill>
                                <a:srgbClr val="FFC000"/>
                              </a:solidFill>
                              <a:effectLst/>
                              <a:latin typeface="微软雅黑" pitchFamily="34" charset="-122"/>
                              <a:ea typeface="微软雅黑" pitchFamily="34" charset="-122"/>
                            </a:rPr>
                            <a:t>指标权重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1600" smtClean="0">
                                  <a:solidFill>
                                    <a:srgbClr val="FFC000"/>
                                  </a:solidFill>
                                  <a:latin typeface="Cambria Math"/>
                                </a:rPr>
                                <m:t>ω</m:t>
                              </m:r>
                            </m:oMath>
                          </a14:m>
                          <a:endParaRPr lang="zh-CN" altLang="en-US" sz="1600" kern="100" dirty="0">
                            <a:solidFill>
                              <a:srgbClr val="FFC000"/>
                            </a:solidFill>
                            <a:effectLst/>
                            <a:latin typeface="微软雅黑" pitchFamily="34" charset="-122"/>
                            <a:ea typeface="微软雅黑" pitchFamily="34" charset="-122"/>
                            <a:cs typeface="Times New Roman"/>
                          </a:endParaRPr>
                        </a:p>
                      </a:txBody>
                      <a:tcPr marL="54069" marR="54069" marT="7510" marB="36046" anchor="ctr">
                        <a:lnR w="12700" cmpd="sng">
                          <a:noFill/>
                        </a:lnR>
                        <a:lnT w="12700" cmpd="sng">
                          <a:noFill/>
                        </a:lnT>
                        <a:noFill/>
                      </a:tcPr>
                    </a:tc>
                  </a:tr>
                  <a:tr h="34922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altLang="en-US" sz="1600" kern="100" dirty="0">
                              <a:solidFill>
                                <a:srgbClr val="FFC000"/>
                              </a:solidFill>
                              <a:effectLst/>
                              <a:latin typeface="微软雅黑" pitchFamily="34" charset="-122"/>
                              <a:ea typeface="微软雅黑" pitchFamily="34" charset="-122"/>
                            </a:rPr>
                            <a:t>二手车服务</a:t>
                          </a:r>
                          <a:endParaRPr lang="zh-CN" altLang="en-US" sz="1600" kern="100" dirty="0">
                            <a:solidFill>
                              <a:srgbClr val="FFC000"/>
                            </a:solidFill>
                            <a:effectLst/>
                            <a:latin typeface="微软雅黑" pitchFamily="34" charset="-122"/>
                            <a:ea typeface="微软雅黑" pitchFamily="34" charset="-122"/>
                            <a:cs typeface="Times New Roman"/>
                          </a:endParaRPr>
                        </a:p>
                      </a:txBody>
                      <a:tcPr marL="54069" marR="54069" marT="7510" marB="36046" anchor="ctr">
                        <a:lnL w="12700" cmpd="sng">
                          <a:noFill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i="1" kern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 kern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  <a:ea typeface="微软雅黑" pitchFamily="34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600" b="0" i="1" kern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  <a:ea typeface="微软雅黑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0" dirty="0" smtClean="0">
                              <a:solidFill>
                                <a:schemeClr val="bg1"/>
                              </a:solidFill>
                              <a:effectLst/>
                              <a:latin typeface="微软雅黑" pitchFamily="34" charset="-122"/>
                              <a:ea typeface="微软雅黑" pitchFamily="34" charset="-122"/>
                            </a:rPr>
                            <a:t>=（0.1830,0.3584,0.2429,0.2157）</a:t>
                          </a:r>
                          <a:endParaRPr lang="en-US" sz="1600" kern="100" dirty="0">
                            <a:solidFill>
                              <a:schemeClr val="bg1"/>
                            </a:solidFill>
                            <a:effectLst/>
                            <a:latin typeface="微软雅黑" pitchFamily="34" charset="-122"/>
                            <a:ea typeface="微软雅黑" pitchFamily="34" charset="-122"/>
                            <a:cs typeface="Times New Roman"/>
                          </a:endParaRPr>
                        </a:p>
                      </a:txBody>
                      <a:tcPr marL="54069" marR="54069" marT="7510" marB="36046" anchor="ctr">
                        <a:lnR w="12700" cmpd="sng">
                          <a:noFill/>
                        </a:lnR>
                        <a:noFill/>
                      </a:tcPr>
                    </a:tc>
                  </a:tr>
                  <a:tr h="34922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altLang="en-US" sz="1600" kern="100" dirty="0">
                              <a:solidFill>
                                <a:srgbClr val="FFC000"/>
                              </a:solidFill>
                              <a:effectLst/>
                              <a:latin typeface="微软雅黑" pitchFamily="34" charset="-122"/>
                              <a:ea typeface="微软雅黑" pitchFamily="34" charset="-122"/>
                            </a:rPr>
                            <a:t>二手车偏好</a:t>
                          </a:r>
                          <a:endParaRPr lang="zh-CN" altLang="en-US" sz="1600" kern="100" dirty="0">
                            <a:solidFill>
                              <a:srgbClr val="FFC000"/>
                            </a:solidFill>
                            <a:effectLst/>
                            <a:latin typeface="微软雅黑" pitchFamily="34" charset="-122"/>
                            <a:ea typeface="微软雅黑" pitchFamily="34" charset="-122"/>
                            <a:cs typeface="Times New Roman"/>
                          </a:endParaRPr>
                        </a:p>
                      </a:txBody>
                      <a:tcPr marL="54069" marR="54069" marT="7510" marB="36046" anchor="ctr">
                        <a:lnL w="12700" cmpd="sng">
                          <a:noFill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i="1" kern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 kern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  <a:ea typeface="微软雅黑" pitchFamily="34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600" b="0" i="1" kern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  <a:ea typeface="微软雅黑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0" dirty="0">
                              <a:solidFill>
                                <a:schemeClr val="bg1"/>
                              </a:solidFill>
                              <a:effectLst/>
                              <a:latin typeface="微软雅黑" pitchFamily="34" charset="-122"/>
                              <a:ea typeface="微软雅黑" pitchFamily="34" charset="-122"/>
                            </a:rPr>
                            <a:t>=（</a:t>
                          </a:r>
                          <a:r>
                            <a:rPr lang="en-US" sz="1600" kern="0" dirty="0" smtClean="0">
                              <a:solidFill>
                                <a:schemeClr val="bg1"/>
                              </a:solidFill>
                              <a:effectLst/>
                              <a:latin typeface="微软雅黑" pitchFamily="34" charset="-122"/>
                              <a:ea typeface="微软雅黑" pitchFamily="34" charset="-122"/>
                            </a:rPr>
                            <a:t>0.3379,0.4563,0.2058）</a:t>
                          </a:r>
                          <a:endParaRPr lang="en-US" sz="1600" kern="100" dirty="0">
                            <a:solidFill>
                              <a:schemeClr val="bg1"/>
                            </a:solidFill>
                            <a:effectLst/>
                            <a:latin typeface="微软雅黑" pitchFamily="34" charset="-122"/>
                            <a:ea typeface="微软雅黑" pitchFamily="34" charset="-122"/>
                            <a:cs typeface="Times New Roman"/>
                          </a:endParaRPr>
                        </a:p>
                      </a:txBody>
                      <a:tcPr marL="54069" marR="54069" marT="7510" marB="36046" anchor="ctr">
                        <a:lnR w="12700" cmpd="sng">
                          <a:noFill/>
                        </a:lnR>
                        <a:noFill/>
                      </a:tcPr>
                    </a:tc>
                  </a:tr>
                  <a:tr h="38787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altLang="en-US" sz="1600" kern="100" dirty="0">
                              <a:solidFill>
                                <a:srgbClr val="FFC000"/>
                              </a:solidFill>
                              <a:effectLst/>
                              <a:latin typeface="微软雅黑" pitchFamily="34" charset="-122"/>
                              <a:ea typeface="微软雅黑" pitchFamily="34" charset="-122"/>
                            </a:rPr>
                            <a:t>个人因素</a:t>
                          </a:r>
                          <a:endParaRPr lang="zh-CN" altLang="en-US" sz="1600" kern="100" dirty="0">
                            <a:solidFill>
                              <a:srgbClr val="FFC000"/>
                            </a:solidFill>
                            <a:effectLst/>
                            <a:latin typeface="微软雅黑" pitchFamily="34" charset="-122"/>
                            <a:ea typeface="微软雅黑" pitchFamily="34" charset="-122"/>
                            <a:cs typeface="Times New Roman"/>
                          </a:endParaRPr>
                        </a:p>
                      </a:txBody>
                      <a:tcPr marL="54069" marR="54069" marT="7510" marB="36046" anchor="ctr">
                        <a:lnL w="12700" cmpd="sng">
                          <a:noFill/>
                        </a:lnL>
                        <a:lnB w="12700" cmpd="sng"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600" i="1" kern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  <a:ea typeface="微软雅黑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 kern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  <a:ea typeface="微软雅黑" pitchFamily="34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1600" b="0" i="1" kern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  <a:ea typeface="微软雅黑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0" dirty="0">
                              <a:solidFill>
                                <a:schemeClr val="bg1"/>
                              </a:solidFill>
                              <a:effectLst/>
                              <a:latin typeface="微软雅黑" pitchFamily="34" charset="-122"/>
                              <a:ea typeface="微软雅黑" pitchFamily="34" charset="-122"/>
                            </a:rPr>
                            <a:t>=（</a:t>
                          </a:r>
                          <a:r>
                            <a:rPr lang="en-US" sz="1600" kern="0" dirty="0" smtClean="0">
                              <a:solidFill>
                                <a:schemeClr val="bg1"/>
                              </a:solidFill>
                              <a:effectLst/>
                              <a:latin typeface="微软雅黑" pitchFamily="34" charset="-122"/>
                              <a:ea typeface="微软雅黑" pitchFamily="34" charset="-122"/>
                            </a:rPr>
                            <a:t>0.5000,0.3000,0.2000</a:t>
                          </a:r>
                          <a:r>
                            <a:rPr lang="en-US" sz="1600" kern="0" dirty="0">
                              <a:solidFill>
                                <a:schemeClr val="bg1"/>
                              </a:solidFill>
                              <a:effectLst/>
                              <a:latin typeface="微软雅黑" pitchFamily="34" charset="-122"/>
                              <a:ea typeface="微软雅黑" pitchFamily="34" charset="-122"/>
                            </a:rPr>
                            <a:t>）</a:t>
                          </a:r>
                          <a:endParaRPr lang="en-US" sz="1600" kern="100" dirty="0">
                            <a:solidFill>
                              <a:schemeClr val="bg1"/>
                            </a:solidFill>
                            <a:effectLst/>
                            <a:latin typeface="微软雅黑" pitchFamily="34" charset="-122"/>
                            <a:ea typeface="微软雅黑" pitchFamily="34" charset="-122"/>
                            <a:cs typeface="Times New Roman"/>
                          </a:endParaRPr>
                        </a:p>
                      </a:txBody>
                      <a:tcPr marL="54069" marR="54069" marT="7510" marB="36046" anchor="ctr">
                        <a:lnR w="12700" cmpd="sng">
                          <a:noFill/>
                        </a:lnR>
                        <a:lnB w="12700" cmpd="sng">
                          <a:noFill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7103165"/>
                  </p:ext>
                </p:extLst>
              </p:nvPr>
            </p:nvGraphicFramePr>
            <p:xfrm>
              <a:off x="3249585" y="2022735"/>
              <a:ext cx="5642895" cy="1397909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409929"/>
                    <a:gridCol w="4232966"/>
                  </a:tblGrid>
                  <a:tr h="311596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altLang="en-US" sz="1600" kern="100" dirty="0" smtClean="0">
                              <a:solidFill>
                                <a:schemeClr val="bg1"/>
                              </a:solidFill>
                              <a:effectLst/>
                              <a:latin typeface="微软雅黑" pitchFamily="34" charset="-122"/>
                              <a:ea typeface="微软雅黑" pitchFamily="34" charset="-122"/>
                            </a:rPr>
                            <a:t> </a:t>
                          </a:r>
                          <a:endParaRPr lang="zh-CN" altLang="en-US" sz="1600" kern="100" dirty="0">
                            <a:solidFill>
                              <a:schemeClr val="bg1"/>
                            </a:solidFill>
                            <a:effectLst/>
                            <a:latin typeface="微软雅黑" pitchFamily="34" charset="-122"/>
                            <a:ea typeface="微软雅黑" pitchFamily="34" charset="-122"/>
                            <a:cs typeface="Times New Roman"/>
                          </a:endParaRPr>
                        </a:p>
                      </a:txBody>
                      <a:tcPr marL="54069" marR="54069" marT="7510" marB="36046" anchor="ctr">
                        <a:lnL w="12700" cmpd="sng">
                          <a:noFill/>
                        </a:lnL>
                        <a:lnT w="12700" cmpd="sng">
                          <a:noFill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4069" marR="54069" marT="7510" marB="36046" anchor="ctr">
                        <a:lnR w="12700" cmpd="sng">
                          <a:noFill/>
                        </a:lnR>
                        <a:lnT w="12700" cmpd="sng">
                          <a:noFill/>
                        </a:lnT>
                        <a:blipFill rotWithShape="1">
                          <a:blip r:embed="rId2"/>
                          <a:stretch>
                            <a:fillRect l="-33237" t="-13725" b="-360784"/>
                          </a:stretch>
                        </a:blipFill>
                      </a:tcPr>
                    </a:tc>
                  </a:tr>
                  <a:tr h="34922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altLang="en-US" sz="1600" kern="100" dirty="0">
                              <a:solidFill>
                                <a:srgbClr val="FFC000"/>
                              </a:solidFill>
                              <a:effectLst/>
                              <a:latin typeface="微软雅黑" pitchFamily="34" charset="-122"/>
                              <a:ea typeface="微软雅黑" pitchFamily="34" charset="-122"/>
                            </a:rPr>
                            <a:t>二手车服务</a:t>
                          </a:r>
                          <a:endParaRPr lang="zh-CN" altLang="en-US" sz="1600" kern="100" dirty="0">
                            <a:solidFill>
                              <a:srgbClr val="FFC000"/>
                            </a:solidFill>
                            <a:effectLst/>
                            <a:latin typeface="微软雅黑" pitchFamily="34" charset="-122"/>
                            <a:ea typeface="微软雅黑" pitchFamily="34" charset="-122"/>
                            <a:cs typeface="Times New Roman"/>
                          </a:endParaRPr>
                        </a:p>
                      </a:txBody>
                      <a:tcPr marL="54069" marR="54069" marT="7510" marB="36046" anchor="ctr">
                        <a:lnL w="12700" cmpd="sng">
                          <a:noFill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4069" marR="54069" marT="7510" marB="36046" anchor="ctr">
                        <a:lnR w="12700" cmpd="sng">
                          <a:noFill/>
                        </a:lnR>
                        <a:blipFill rotWithShape="1">
                          <a:blip r:embed="rId2"/>
                          <a:stretch>
                            <a:fillRect l="-33237" t="-101754" b="-222807"/>
                          </a:stretch>
                        </a:blipFill>
                      </a:tcPr>
                    </a:tc>
                  </a:tr>
                  <a:tr h="34922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altLang="en-US" sz="1600" kern="100" dirty="0">
                              <a:solidFill>
                                <a:srgbClr val="FFC000"/>
                              </a:solidFill>
                              <a:effectLst/>
                              <a:latin typeface="微软雅黑" pitchFamily="34" charset="-122"/>
                              <a:ea typeface="微软雅黑" pitchFamily="34" charset="-122"/>
                            </a:rPr>
                            <a:t>二手车偏好</a:t>
                          </a:r>
                          <a:endParaRPr lang="zh-CN" altLang="en-US" sz="1600" kern="100" dirty="0">
                            <a:solidFill>
                              <a:srgbClr val="FFC000"/>
                            </a:solidFill>
                            <a:effectLst/>
                            <a:latin typeface="微软雅黑" pitchFamily="34" charset="-122"/>
                            <a:ea typeface="微软雅黑" pitchFamily="34" charset="-122"/>
                            <a:cs typeface="Times New Roman"/>
                          </a:endParaRPr>
                        </a:p>
                      </a:txBody>
                      <a:tcPr marL="54069" marR="54069" marT="7510" marB="36046" anchor="ctr">
                        <a:lnL w="12700" cmpd="sng">
                          <a:noFill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4069" marR="54069" marT="7510" marB="36046" anchor="ctr">
                        <a:lnR w="12700" cmpd="sng">
                          <a:noFill/>
                        </a:lnR>
                        <a:blipFill rotWithShape="1">
                          <a:blip r:embed="rId2"/>
                          <a:stretch>
                            <a:fillRect l="-33237" t="-201754" b="-122807"/>
                          </a:stretch>
                        </a:blipFill>
                      </a:tcPr>
                    </a:tc>
                  </a:tr>
                  <a:tr h="38787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zh-CN" altLang="en-US" sz="1600" kern="100" dirty="0">
                              <a:solidFill>
                                <a:srgbClr val="FFC000"/>
                              </a:solidFill>
                              <a:effectLst/>
                              <a:latin typeface="微软雅黑" pitchFamily="34" charset="-122"/>
                              <a:ea typeface="微软雅黑" pitchFamily="34" charset="-122"/>
                            </a:rPr>
                            <a:t>个人因素</a:t>
                          </a:r>
                          <a:endParaRPr lang="zh-CN" altLang="en-US" sz="1600" kern="100" dirty="0">
                            <a:solidFill>
                              <a:srgbClr val="FFC000"/>
                            </a:solidFill>
                            <a:effectLst/>
                            <a:latin typeface="微软雅黑" pitchFamily="34" charset="-122"/>
                            <a:ea typeface="微软雅黑" pitchFamily="34" charset="-122"/>
                            <a:cs typeface="Times New Roman"/>
                          </a:endParaRPr>
                        </a:p>
                      </a:txBody>
                      <a:tcPr marL="54069" marR="54069" marT="7510" marB="36046" anchor="ctr">
                        <a:lnL w="12700" cmpd="sng">
                          <a:noFill/>
                        </a:lnL>
                        <a:lnB w="12700" cmpd="sng"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54069" marR="54069" marT="7510" marB="36046" anchor="ctr">
                        <a:lnR w="12700" cmpd="sng">
                          <a:noFill/>
                        </a:lnR>
                        <a:lnB w="12700" cmpd="sng">
                          <a:noFill/>
                        </a:lnB>
                        <a:blipFill rotWithShape="1">
                          <a:blip r:embed="rId2"/>
                          <a:stretch>
                            <a:fillRect l="-33237" t="-268750" b="-937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45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椭圆 16"/>
          <p:cNvSpPr/>
          <p:nvPr/>
        </p:nvSpPr>
        <p:spPr>
          <a:xfrm>
            <a:off x="414032" y="1707654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936754" y="17397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描述性分析</a:t>
            </a:r>
          </a:p>
        </p:txBody>
      </p:sp>
      <p:sp>
        <p:nvSpPr>
          <p:cNvPr id="19" name="椭圆 18"/>
          <p:cNvSpPr/>
          <p:nvPr/>
        </p:nvSpPr>
        <p:spPr>
          <a:xfrm>
            <a:off x="414032" y="239094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20" name="TextBox 19"/>
          <p:cNvSpPr txBox="1"/>
          <p:nvPr/>
        </p:nvSpPr>
        <p:spPr>
          <a:xfrm>
            <a:off x="936754" y="24230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二元选择性分析</a:t>
            </a:r>
          </a:p>
        </p:txBody>
      </p:sp>
      <p:sp>
        <p:nvSpPr>
          <p:cNvPr id="22" name="椭圆 21"/>
          <p:cNvSpPr/>
          <p:nvPr/>
        </p:nvSpPr>
        <p:spPr>
          <a:xfrm>
            <a:off x="414032" y="3074225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23" name="TextBox 22"/>
          <p:cNvSpPr txBox="1"/>
          <p:nvPr/>
        </p:nvSpPr>
        <p:spPr>
          <a:xfrm>
            <a:off x="936754" y="31063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  <a:endParaRPr lang="zh-CN" altLang="en-US" sz="2400" dirty="0">
              <a:solidFill>
                <a:srgbClr val="00ABB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14032" y="3757510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25" name="TextBox 24"/>
          <p:cNvSpPr txBox="1"/>
          <p:nvPr/>
        </p:nvSpPr>
        <p:spPr>
          <a:xfrm>
            <a:off x="934999" y="378959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层次分析法</a:t>
            </a:r>
          </a:p>
        </p:txBody>
      </p:sp>
      <p:sp>
        <p:nvSpPr>
          <p:cNvPr id="27" name="椭圆 26"/>
          <p:cNvSpPr/>
          <p:nvPr/>
        </p:nvSpPr>
        <p:spPr>
          <a:xfrm>
            <a:off x="414032" y="4440796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28" name="TextBox 27"/>
          <p:cNvSpPr txBox="1"/>
          <p:nvPr/>
        </p:nvSpPr>
        <p:spPr>
          <a:xfrm>
            <a:off x="934999" y="44728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成交量预测</a:t>
            </a:r>
            <a:endParaRPr lang="zh-CN" altLang="en-US" sz="2400" dirty="0">
              <a:solidFill>
                <a:srgbClr val="00ABB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03847" y="1358103"/>
            <a:ext cx="56886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通过同样的方法，可构造三级指标关于二级指标的判断矩阵，并对三级指标的权重进行计算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322909" y="876106"/>
            <a:ext cx="5292079" cy="41566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260776" y="809560"/>
                <a:ext cx="54664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smtClean="0">
                          <a:solidFill>
                            <a:srgbClr val="006E74"/>
                          </a:solidFill>
                          <a:latin typeface="Cambria Math"/>
                        </a:rPr>
                        <m:t>ω</m:t>
                      </m:r>
                      <m:r>
                        <a:rPr lang="en-US" altLang="zh-CN" sz="2800" smtClean="0">
                          <a:solidFill>
                            <a:srgbClr val="006E74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zh-CN" altLang="zh-CN" sz="2800" i="1">
                              <a:solidFill>
                                <a:srgbClr val="006E74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800">
                              <a:solidFill>
                                <a:srgbClr val="006E74"/>
                              </a:solidFill>
                              <a:latin typeface="Cambria Math"/>
                            </a:rPr>
                            <m:t>(0.6522</m:t>
                          </m:r>
                          <m:r>
                            <a:rPr lang="zh-CN" altLang="en-US" sz="2800" b="0" i="1" smtClean="0">
                              <a:solidFill>
                                <a:srgbClr val="006E74"/>
                              </a:solidFill>
                              <a:latin typeface="Cambria Math"/>
                            </a:rPr>
                            <m:t>，</m:t>
                          </m:r>
                          <m:r>
                            <a:rPr lang="en-US" altLang="zh-CN" sz="2800">
                              <a:solidFill>
                                <a:srgbClr val="006E74"/>
                              </a:solidFill>
                              <a:latin typeface="Cambria Math"/>
                            </a:rPr>
                            <m:t>0.2174</m:t>
                          </m:r>
                          <m:r>
                            <a:rPr lang="zh-CN" altLang="zh-CN" sz="2800">
                              <a:solidFill>
                                <a:srgbClr val="006E74"/>
                              </a:solidFill>
                              <a:latin typeface="Cambria Math"/>
                            </a:rPr>
                            <m:t>，</m:t>
                          </m:r>
                          <m:r>
                            <a:rPr lang="en-US" altLang="zh-CN" sz="2800">
                              <a:solidFill>
                                <a:srgbClr val="006E74"/>
                              </a:solidFill>
                              <a:latin typeface="Cambria Math"/>
                            </a:rPr>
                            <m:t>0.1304)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6E74"/>
                              </a:solidFill>
                              <a:latin typeface="Cambria Math"/>
                            </a:rPr>
                            <m:t>𝑟</m:t>
                          </m:r>
                          <m:r>
                            <a:rPr lang="en-US" altLang="zh-CN" sz="2800">
                              <a:solidFill>
                                <a:srgbClr val="006E74"/>
                              </a:solidFill>
                              <a:latin typeface="Cambria Math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776" y="809560"/>
                <a:ext cx="5466433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547620" y="3572892"/>
            <a:ext cx="54168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二手车售后保障</a:t>
            </a:r>
            <a:endParaRPr lang="en-US" altLang="zh-CN" sz="4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二手车市场诚信度及车况信息不对称性</a:t>
            </a:r>
          </a:p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年龄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189848" y="3704294"/>
            <a:ext cx="348820" cy="1110594"/>
            <a:chOff x="3189848" y="3704294"/>
            <a:chExt cx="348820" cy="1110594"/>
          </a:xfrm>
        </p:grpSpPr>
        <p:sp>
          <p:nvSpPr>
            <p:cNvPr id="8" name="椭圆 7"/>
            <p:cNvSpPr/>
            <p:nvPr/>
          </p:nvSpPr>
          <p:spPr>
            <a:xfrm>
              <a:off x="3189848" y="3704294"/>
              <a:ext cx="348820" cy="348820"/>
            </a:xfrm>
            <a:prstGeom prst="ellipse">
              <a:avLst/>
            </a:prstGeom>
            <a:solidFill>
              <a:srgbClr val="BC8F00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3244792" y="4219526"/>
              <a:ext cx="238932" cy="238932"/>
            </a:xfrm>
            <a:prstGeom prst="ellipse">
              <a:avLst/>
            </a:prstGeom>
            <a:solidFill>
              <a:srgbClr val="FFCA21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3276506" y="4639384"/>
              <a:ext cx="175504" cy="175504"/>
            </a:xfrm>
            <a:prstGeom prst="ellipse">
              <a:avLst/>
            </a:prstGeom>
            <a:solidFill>
              <a:srgbClr val="FFD13F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 hidden="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3" t="4931" r="24919" b="6472"/>
          <a:stretch/>
        </p:blipFill>
        <p:spPr>
          <a:xfrm>
            <a:off x="3034678" y="3493340"/>
            <a:ext cx="673226" cy="157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1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8" y="200931"/>
            <a:ext cx="9017000" cy="485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01" y="195486"/>
            <a:ext cx="4673999" cy="257069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225324"/>
            <a:ext cx="4473972" cy="24606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89" y="2213623"/>
            <a:ext cx="4926968" cy="2709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529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9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836896" y="2580370"/>
            <a:ext cx="3992872" cy="1302325"/>
          </a:xfrm>
          <a:prstGeom prst="roundRect">
            <a:avLst>
              <a:gd name="adj" fmla="val 10635"/>
            </a:avLst>
          </a:prstGeom>
          <a:solidFill>
            <a:schemeClr val="bg1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45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椭圆 19"/>
          <p:cNvSpPr/>
          <p:nvPr/>
        </p:nvSpPr>
        <p:spPr>
          <a:xfrm>
            <a:off x="414032" y="1707654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21" name="TextBox 20"/>
          <p:cNvSpPr txBox="1"/>
          <p:nvPr/>
        </p:nvSpPr>
        <p:spPr>
          <a:xfrm>
            <a:off x="936754" y="17397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描述性分析</a:t>
            </a:r>
          </a:p>
        </p:txBody>
      </p:sp>
      <p:sp>
        <p:nvSpPr>
          <p:cNvPr id="22" name="椭圆 21"/>
          <p:cNvSpPr/>
          <p:nvPr/>
        </p:nvSpPr>
        <p:spPr>
          <a:xfrm>
            <a:off x="414032" y="239094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23" name="TextBox 22"/>
          <p:cNvSpPr txBox="1"/>
          <p:nvPr/>
        </p:nvSpPr>
        <p:spPr>
          <a:xfrm>
            <a:off x="936754" y="24230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二元选择性分析</a:t>
            </a:r>
          </a:p>
        </p:txBody>
      </p:sp>
      <p:sp>
        <p:nvSpPr>
          <p:cNvPr id="24" name="椭圆 23"/>
          <p:cNvSpPr/>
          <p:nvPr/>
        </p:nvSpPr>
        <p:spPr>
          <a:xfrm>
            <a:off x="414032" y="3074225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25" name="TextBox 24"/>
          <p:cNvSpPr txBox="1"/>
          <p:nvPr/>
        </p:nvSpPr>
        <p:spPr>
          <a:xfrm>
            <a:off x="936754" y="31063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  <a:endParaRPr lang="zh-CN" altLang="en-US" sz="2400" dirty="0">
              <a:solidFill>
                <a:srgbClr val="00ABB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14032" y="375751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27" name="TextBox 26"/>
          <p:cNvSpPr txBox="1"/>
          <p:nvPr/>
        </p:nvSpPr>
        <p:spPr>
          <a:xfrm>
            <a:off x="934999" y="378959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层次分析法</a:t>
            </a:r>
          </a:p>
        </p:txBody>
      </p:sp>
      <p:sp>
        <p:nvSpPr>
          <p:cNvPr id="28" name="椭圆 27"/>
          <p:cNvSpPr/>
          <p:nvPr/>
        </p:nvSpPr>
        <p:spPr>
          <a:xfrm>
            <a:off x="414032" y="4440796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29" name="TextBox 28"/>
          <p:cNvSpPr txBox="1"/>
          <p:nvPr/>
        </p:nvSpPr>
        <p:spPr>
          <a:xfrm>
            <a:off x="934999" y="44728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成交量预测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645594" y="2525272"/>
                <a:ext cx="4339072" cy="1357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4800" i="1" smtClean="0">
                              <a:solidFill>
                                <a:srgbClr val="01969C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4800" i="1">
                              <a:solidFill>
                                <a:srgbClr val="01969C"/>
                              </a:solidFill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4800" i="1">
                              <a:solidFill>
                                <a:srgbClr val="01969C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zh-CN" sz="4800" i="1">
                          <a:solidFill>
                            <a:srgbClr val="01969C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sz="4800" i="1">
                              <a:solidFill>
                                <a:srgbClr val="01969C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4800" i="1">
                              <a:solidFill>
                                <a:srgbClr val="01969C"/>
                              </a:solidFill>
                              <a:latin typeface="Cambria Math"/>
                            </a:rPr>
                            <m:t>𝜔</m:t>
                          </m:r>
                        </m:num>
                        <m:den>
                          <m:r>
                            <a:rPr lang="en-US" altLang="zh-CN" sz="4800" i="1">
                              <a:solidFill>
                                <a:srgbClr val="01969C"/>
                              </a:solidFill>
                              <a:latin typeface="Cambria Math"/>
                            </a:rPr>
                            <m:t>1−</m:t>
                          </m:r>
                          <m:r>
                            <a:rPr lang="en-US" altLang="zh-CN" sz="4800" i="1">
                              <a:solidFill>
                                <a:srgbClr val="01969C"/>
                              </a:solidFill>
                              <a:latin typeface="Cambria Math"/>
                            </a:rPr>
                            <m:t>𝛿</m:t>
                          </m:r>
                          <m:r>
                            <a:rPr lang="en-US" altLang="zh-CN" sz="4800" i="1">
                              <a:solidFill>
                                <a:srgbClr val="01969C"/>
                              </a:solidFill>
                              <a:latin typeface="Cambria Math"/>
                            </a:rPr>
                            <m:t>𝐵</m:t>
                          </m:r>
                        </m:den>
                      </m:f>
                      <m:sSubSup>
                        <m:sSubSupPr>
                          <m:ctrlPr>
                            <a:rPr lang="zh-CN" altLang="zh-CN" sz="4800" i="1">
                              <a:solidFill>
                                <a:srgbClr val="01969C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sz="4800" i="1">
                              <a:solidFill>
                                <a:srgbClr val="01969C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4800" i="1">
                              <a:solidFill>
                                <a:srgbClr val="01969C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4800" i="1">
                              <a:solidFill>
                                <a:srgbClr val="01969C"/>
                              </a:solidFill>
                              <a:latin typeface="Cambria Math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zh-CN" sz="4800" dirty="0">
                  <a:solidFill>
                    <a:srgbClr val="01969C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594" y="2525272"/>
                <a:ext cx="4339072" cy="135742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517466" y="4071348"/>
                <a:ext cx="2687338" cy="627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𝑇</m:t>
                          </m:r>
                        </m:sup>
                      </m:sSubSup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zh-CN" altLang="zh-CN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，</m:t>
                              </m:r>
                              <m:r>
                                <a:rPr lang="en-US" altLang="zh-CN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2009</m:t>
                              </m:r>
                              <m:r>
                                <a:rPr lang="zh-CN" altLang="zh-CN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年以前</m:t>
                              </m:r>
                              <m:r>
                                <a:rPr lang="en-US" altLang="zh-CN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   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  <m:r>
                                <a:rPr lang="zh-CN" altLang="zh-CN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，</m:t>
                              </m:r>
                              <m:r>
                                <a:rPr lang="en-US" altLang="zh-CN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2009</m:t>
                              </m:r>
                              <m:r>
                                <a:rPr lang="zh-CN" altLang="zh-CN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年及以后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466" y="4071348"/>
                <a:ext cx="2687338" cy="62715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3348176" y="1601657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干预影响强度</a:t>
            </a:r>
            <a:endParaRPr lang="en-US" altLang="zh-CN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有关的未知参数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27296">
            <a:off x="7489875" y="3449695"/>
            <a:ext cx="177794" cy="819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7044938" y="422247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政策干预因子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32527" flipV="1">
            <a:off x="5680939" y="2077274"/>
            <a:ext cx="185202" cy="1912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92799" flipV="1">
            <a:off x="5625820" y="2066037"/>
            <a:ext cx="149090" cy="8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76821" y="3902023"/>
            <a:ext cx="169579" cy="101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直接连接符 17"/>
          <p:cNvCxnSpPr/>
          <p:nvPr/>
        </p:nvCxnSpPr>
        <p:spPr>
          <a:xfrm>
            <a:off x="3441392" y="1373439"/>
            <a:ext cx="48753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8624" flipH="1" flipV="1">
            <a:off x="7047714" y="2109336"/>
            <a:ext cx="185202" cy="1620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6617351" y="1776303"/>
            <a:ext cx="162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为滞后算子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327092" y="267494"/>
                <a:ext cx="5579583" cy="6705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=0.0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142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+0.0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61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+0.0099</m:t>
                      </m:r>
                      <m:sSup>
                        <m:sSupPr>
                          <m:ctrlPr>
                            <a:rPr lang="zh-CN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zh-CN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0.037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1−1.28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𝐵</m:t>
                          </m:r>
                        </m:den>
                      </m:f>
                      <m:sSubSup>
                        <m:sSubSupPr>
                          <m:ctrlPr>
                            <a:rPr lang="zh-CN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zh-CN" sz="20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092" y="267494"/>
                <a:ext cx="5579583" cy="67056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3327092" y="952121"/>
            <a:ext cx="2725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=12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i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=1,2,3……,18</a:t>
            </a:r>
            <a:endParaRPr lang="zh-CN" altLang="en-US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645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365028" y="1416737"/>
            <a:ext cx="3987007" cy="2260533"/>
            <a:chOff x="2365028" y="1416737"/>
            <a:chExt cx="3987007" cy="2260533"/>
          </a:xfrm>
        </p:grpSpPr>
        <p:sp>
          <p:nvSpPr>
            <p:cNvPr id="7" name="圆角矩形 6"/>
            <p:cNvSpPr/>
            <p:nvPr/>
          </p:nvSpPr>
          <p:spPr>
            <a:xfrm>
              <a:off x="2466628" y="1569261"/>
              <a:ext cx="1728192" cy="1728192"/>
            </a:xfrm>
            <a:prstGeom prst="roundRect">
              <a:avLst/>
            </a:prstGeom>
            <a:solidFill>
              <a:srgbClr val="FBFBFB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365028" y="1416737"/>
              <a:ext cx="1954381" cy="2260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 smtClean="0">
                  <a:solidFill>
                    <a:srgbClr val="00969C"/>
                  </a:solidFill>
                  <a:latin typeface="方正粗宋简体" pitchFamily="65" charset="-122"/>
                  <a:ea typeface="方正粗宋简体" pitchFamily="65" charset="-122"/>
                </a:rPr>
                <a:t>壹</a:t>
              </a:r>
              <a:endParaRPr lang="zh-CN" altLang="en-US" sz="13800" dirty="0">
                <a:solidFill>
                  <a:srgbClr val="00969C"/>
                </a:solidFill>
                <a:latin typeface="方正粗宋简体" pitchFamily="65" charset="-122"/>
                <a:ea typeface="方正粗宋简体" pitchFamily="65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37236" y="2371148"/>
              <a:ext cx="180562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One</a:t>
              </a:r>
              <a:endParaRPr lang="zh-CN" altLang="en-US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43766" y="2804463"/>
              <a:ext cx="210826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背景及目的</a:t>
              </a:r>
              <a:endParaRPr lang="zh-CN" altLang="en-US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306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4031406" y="3312107"/>
            <a:ext cx="2973808" cy="33485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45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椭圆 2"/>
          <p:cNvSpPr/>
          <p:nvPr/>
        </p:nvSpPr>
        <p:spPr>
          <a:xfrm>
            <a:off x="414032" y="1707654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4" name="TextBox 3"/>
          <p:cNvSpPr txBox="1"/>
          <p:nvPr/>
        </p:nvSpPr>
        <p:spPr>
          <a:xfrm>
            <a:off x="936754" y="17397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描述性分析</a:t>
            </a:r>
          </a:p>
        </p:txBody>
      </p:sp>
      <p:sp>
        <p:nvSpPr>
          <p:cNvPr id="5" name="椭圆 4"/>
          <p:cNvSpPr/>
          <p:nvPr/>
        </p:nvSpPr>
        <p:spPr>
          <a:xfrm>
            <a:off x="414032" y="239094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936754" y="24230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二元选择性分析</a:t>
            </a:r>
          </a:p>
        </p:txBody>
      </p:sp>
      <p:sp>
        <p:nvSpPr>
          <p:cNvPr id="7" name="椭圆 6"/>
          <p:cNvSpPr/>
          <p:nvPr/>
        </p:nvSpPr>
        <p:spPr>
          <a:xfrm>
            <a:off x="414032" y="3074225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8" name="TextBox 7"/>
          <p:cNvSpPr txBox="1"/>
          <p:nvPr/>
        </p:nvSpPr>
        <p:spPr>
          <a:xfrm>
            <a:off x="936754" y="31063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  <a:endParaRPr lang="zh-CN" altLang="en-US" sz="2400" dirty="0">
              <a:solidFill>
                <a:srgbClr val="00ABB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14032" y="375751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934999" y="378959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层次分析法</a:t>
            </a:r>
          </a:p>
        </p:txBody>
      </p:sp>
      <p:sp>
        <p:nvSpPr>
          <p:cNvPr id="11" name="椭圆 10"/>
          <p:cNvSpPr/>
          <p:nvPr/>
        </p:nvSpPr>
        <p:spPr>
          <a:xfrm>
            <a:off x="414032" y="4440796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2" name="TextBox 11"/>
          <p:cNvSpPr txBox="1"/>
          <p:nvPr/>
        </p:nvSpPr>
        <p:spPr>
          <a:xfrm>
            <a:off x="934999" y="44728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成交量预测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43397"/>
                  </p:ext>
                </p:extLst>
              </p:nvPr>
            </p:nvGraphicFramePr>
            <p:xfrm>
              <a:off x="4067944" y="1707816"/>
              <a:ext cx="3953077" cy="7315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51934"/>
                    <a:gridCol w="844972"/>
                    <a:gridCol w="844971"/>
                    <a:gridCol w="1711200"/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kern="100" dirty="0">
                              <a:solidFill>
                                <a:srgbClr val="F6BB00"/>
                              </a:solidFill>
                              <a:effectLst/>
                            </a:rPr>
                            <a:t>t</a:t>
                          </a:r>
                          <a:endParaRPr lang="zh-CN" sz="1800" b="0" kern="100" dirty="0">
                            <a:solidFill>
                              <a:srgbClr val="F6BB00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12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13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2400" b="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14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>
                        <a:lnR w="12700" cmpd="sng">
                          <a:noFill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kern="100" smtClean="0">
                                        <a:solidFill>
                                          <a:srgbClr val="F6BB00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kern="100" smtClean="0">
                                        <a:solidFill>
                                          <a:srgbClr val="F6BB00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Times New Roman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400" b="0" i="1" kern="100" smtClean="0">
                                        <a:solidFill>
                                          <a:srgbClr val="F6BB00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Times New Roman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400" b="0" i="1" kern="100" dirty="0">
                            <a:solidFill>
                              <a:srgbClr val="F6BB00"/>
                            </a:solidFill>
                            <a:effectLst/>
                            <a:latin typeface="Cambria Math"/>
                            <a:ea typeface="+mn-ea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b="0" kern="100" dirty="0" smtClean="0">
                              <a:solidFill>
                                <a:schemeClr val="bg1"/>
                              </a:solidFill>
                              <a:effectLst/>
                            </a:rPr>
                            <a:t>0.160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b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b="0" kern="100" dirty="0" smtClean="0">
                              <a:solidFill>
                                <a:schemeClr val="bg1"/>
                              </a:solidFill>
                              <a:effectLst/>
                            </a:rPr>
                            <a:t>0.166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b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2000" b="0" kern="100" dirty="0" smtClean="0">
                              <a:solidFill>
                                <a:schemeClr val="bg1"/>
                              </a:solidFill>
                              <a:effectLst/>
                            </a:rPr>
                            <a:t>0.168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b"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43397"/>
                  </p:ext>
                </p:extLst>
              </p:nvPr>
            </p:nvGraphicFramePr>
            <p:xfrm>
              <a:off x="4067944" y="1707816"/>
              <a:ext cx="3953077" cy="7315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51934"/>
                    <a:gridCol w="844972"/>
                    <a:gridCol w="844971"/>
                    <a:gridCol w="1711200"/>
                  </a:tblGrid>
                  <a:tr h="3657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kern="100" dirty="0">
                              <a:solidFill>
                                <a:srgbClr val="F6BB00"/>
                              </a:solidFill>
                              <a:effectLst/>
                            </a:rPr>
                            <a:t>t</a:t>
                          </a:r>
                          <a:endParaRPr lang="zh-CN" sz="1800" b="0" kern="100" dirty="0">
                            <a:solidFill>
                              <a:srgbClr val="F6BB00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12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13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2400" b="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14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>
                        <a:lnR w="12700" cmpd="sng">
                          <a:noFill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3"/>
                          <a:stretch>
                            <a:fillRect t="-126667" r="-613187" b="-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b="0" kern="100" dirty="0" smtClean="0">
                              <a:solidFill>
                                <a:schemeClr val="bg1"/>
                              </a:solidFill>
                              <a:effectLst/>
                            </a:rPr>
                            <a:t>0.160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b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b="0" kern="100" dirty="0" smtClean="0">
                              <a:solidFill>
                                <a:schemeClr val="bg1"/>
                              </a:solidFill>
                              <a:effectLst/>
                            </a:rPr>
                            <a:t>0.166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b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2000" b="0" kern="100" dirty="0" smtClean="0">
                              <a:solidFill>
                                <a:schemeClr val="bg1"/>
                              </a:solidFill>
                              <a:effectLst/>
                            </a:rPr>
                            <a:t>0.168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b"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7" name="矩形 16"/>
          <p:cNvSpPr/>
          <p:nvPr/>
        </p:nvSpPr>
        <p:spPr>
          <a:xfrm>
            <a:off x="4007837" y="3278162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所得到的</a:t>
            </a:r>
            <a:r>
              <a:rPr lang="zh-CN" altLang="zh-CN" sz="2000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干预</a:t>
            </a:r>
            <a:r>
              <a:rPr lang="zh-CN" altLang="en-US" sz="2000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影响</a:t>
            </a:r>
            <a:r>
              <a:rPr lang="zh-CN" altLang="zh-CN" sz="2000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模型</a:t>
            </a:r>
            <a:r>
              <a:rPr lang="zh-CN" altLang="zh-CN" sz="2000" dirty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为</a:t>
            </a:r>
            <a:endParaRPr lang="zh-CN" altLang="en-US" sz="2000" dirty="0">
              <a:solidFill>
                <a:srgbClr val="006E74"/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4372801"/>
                  </p:ext>
                </p:extLst>
              </p:nvPr>
            </p:nvGraphicFramePr>
            <p:xfrm>
              <a:off x="4060584" y="2437327"/>
              <a:ext cx="3987183" cy="7315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54639"/>
                    <a:gridCol w="848628"/>
                    <a:gridCol w="848628"/>
                    <a:gridCol w="925776"/>
                    <a:gridCol w="809512"/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kern="100" dirty="0">
                              <a:solidFill>
                                <a:srgbClr val="F6BB00"/>
                              </a:solidFill>
                              <a:effectLst/>
                            </a:rPr>
                            <a:t>t</a:t>
                          </a:r>
                          <a:endParaRPr lang="zh-CN" sz="1800" b="0" kern="100" dirty="0">
                            <a:solidFill>
                              <a:srgbClr val="F6BB00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T w="28575" cap="flat" cmpd="sng" algn="ctr">
                          <a:solidFill>
                            <a:srgbClr val="F6BB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15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28575" cap="flat" cmpd="sng" algn="ctr">
                          <a:solidFill>
                            <a:srgbClr val="F6BB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16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28575" cap="flat" cmpd="sng" algn="ctr">
                          <a:solidFill>
                            <a:srgbClr val="F6BB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17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28575" cap="flat" cmpd="sng" algn="ctr">
                          <a:solidFill>
                            <a:srgbClr val="F6BB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18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>
                        <a:lnR w="12700" cmpd="sng">
                          <a:noFill/>
                        </a:lnR>
                        <a:lnT w="28575" cap="flat" cmpd="sng" algn="ctr">
                          <a:solidFill>
                            <a:srgbClr val="F6BB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kern="100" smtClean="0">
                                        <a:solidFill>
                                          <a:srgbClr val="F6BB00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kern="100" smtClean="0">
                                        <a:solidFill>
                                          <a:srgbClr val="F6BB00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Times New Roman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altLang="zh-CN" sz="2400" b="0" i="1" kern="100" smtClean="0">
                                        <a:solidFill>
                                          <a:srgbClr val="F6BB00"/>
                                        </a:solidFill>
                                        <a:effectLst/>
                                        <a:latin typeface="Cambria Math"/>
                                        <a:ea typeface="+mn-ea"/>
                                        <a:cs typeface="Times New Roman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800" b="0" kern="100" dirty="0">
                            <a:solidFill>
                              <a:srgbClr val="F6BB00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b="0" kern="100" dirty="0" smtClean="0">
                              <a:solidFill>
                                <a:schemeClr val="bg1"/>
                              </a:solidFill>
                              <a:effectLst/>
                            </a:rPr>
                            <a:t>0.188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b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b="0" kern="100" dirty="0" smtClean="0">
                              <a:solidFill>
                                <a:schemeClr val="bg1"/>
                              </a:solidFill>
                              <a:effectLst/>
                            </a:rPr>
                            <a:t>0.194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b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b="0" kern="100" dirty="0" smtClean="0">
                              <a:solidFill>
                                <a:schemeClr val="bg1"/>
                              </a:solidFill>
                              <a:effectLst/>
                            </a:rPr>
                            <a:t>0.224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b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b="0" kern="100" dirty="0" smtClean="0">
                              <a:solidFill>
                                <a:schemeClr val="bg1"/>
                              </a:solidFill>
                              <a:effectLst/>
                            </a:rPr>
                            <a:t>0.247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b"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4372801"/>
                  </p:ext>
                </p:extLst>
              </p:nvPr>
            </p:nvGraphicFramePr>
            <p:xfrm>
              <a:off x="4060584" y="2437327"/>
              <a:ext cx="3987183" cy="7315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54639"/>
                    <a:gridCol w="848628"/>
                    <a:gridCol w="848628"/>
                    <a:gridCol w="925776"/>
                    <a:gridCol w="809512"/>
                  </a:tblGrid>
                  <a:tr h="36576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kern="100" dirty="0">
                              <a:solidFill>
                                <a:srgbClr val="F6BB00"/>
                              </a:solidFill>
                              <a:effectLst/>
                            </a:rPr>
                            <a:t>t</a:t>
                          </a:r>
                          <a:endParaRPr lang="zh-CN" sz="1800" b="0" kern="100" dirty="0">
                            <a:solidFill>
                              <a:srgbClr val="F6BB00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T w="28575" cap="flat" cmpd="sng" algn="ctr">
                          <a:solidFill>
                            <a:srgbClr val="F6BB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15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28575" cap="flat" cmpd="sng" algn="ctr">
                          <a:solidFill>
                            <a:srgbClr val="F6BB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16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28575" cap="flat" cmpd="sng" algn="ctr">
                          <a:solidFill>
                            <a:srgbClr val="F6BB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17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28575" cap="flat" cmpd="sng" algn="ctr">
                          <a:solidFill>
                            <a:srgbClr val="F6BB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400" b="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18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>
                        <a:lnR w="12700" cmpd="sng">
                          <a:noFill/>
                        </a:lnR>
                        <a:lnT w="28575" cap="flat" cmpd="sng" algn="ctr">
                          <a:solidFill>
                            <a:srgbClr val="F6BB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4"/>
                          <a:stretch>
                            <a:fillRect t="-128333" r="-619780" b="-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b="0" kern="100" dirty="0" smtClean="0">
                              <a:solidFill>
                                <a:schemeClr val="bg1"/>
                              </a:solidFill>
                              <a:effectLst/>
                            </a:rPr>
                            <a:t>0.188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b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b="0" kern="100" dirty="0" smtClean="0">
                              <a:solidFill>
                                <a:schemeClr val="bg1"/>
                              </a:solidFill>
                              <a:effectLst/>
                            </a:rPr>
                            <a:t>0.194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b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b="0" kern="100" dirty="0" smtClean="0">
                              <a:solidFill>
                                <a:schemeClr val="bg1"/>
                              </a:solidFill>
                              <a:effectLst/>
                            </a:rPr>
                            <a:t>0.224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b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2000" b="0" kern="100" dirty="0" smtClean="0">
                              <a:solidFill>
                                <a:schemeClr val="bg1"/>
                              </a:solidFill>
                              <a:effectLst/>
                            </a:rPr>
                            <a:t>0.247</a:t>
                          </a:r>
                          <a:endParaRPr lang="zh-CN" sz="1800" b="0" kern="100" dirty="0">
                            <a:solidFill>
                              <a:schemeClr val="bg1"/>
                            </a:solidFill>
                            <a:effectLst/>
                            <a:latin typeface="Calibri"/>
                            <a:ea typeface="宋体"/>
                            <a:cs typeface="Times New Roman"/>
                          </a:endParaRPr>
                        </a:p>
                      </a:txBody>
                      <a:tcPr marL="68580" marR="68580" marT="0" marB="0" anchor="b"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9" name="矩形 18"/>
          <p:cNvSpPr/>
          <p:nvPr/>
        </p:nvSpPr>
        <p:spPr>
          <a:xfrm>
            <a:off x="4002052" y="1173773"/>
            <a:ext cx="1723549" cy="37380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002052" y="116061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求估干预</a:t>
            </a:r>
            <a:r>
              <a:rPr lang="zh-CN" altLang="zh-CN" sz="2000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模型</a:t>
            </a:r>
            <a:endParaRPr lang="zh-CN" altLang="en-US" sz="2000" dirty="0">
              <a:solidFill>
                <a:srgbClr val="006E74"/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909126" y="3694856"/>
                <a:ext cx="2214709" cy="6706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0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 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</m:sub>
                        <m:sup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^</m:t>
                          </m:r>
                        </m:sup>
                      </m:sSubSup>
                      <m:r>
                        <a:rPr lang="en-US" altLang="zh-CN" sz="2000" b="1" i="1">
                          <a:solidFill>
                            <a:schemeClr val="bg1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zh-CN" altLang="zh-CN" sz="20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𝟎𝟑𝟕</m:t>
                          </m:r>
                        </m:num>
                        <m:den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𝟐𝟖</m:t>
                          </m:r>
                          <m:r>
                            <a:rPr lang="en-US" altLang="zh-CN" sz="20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𝑩</m:t>
                          </m:r>
                        </m:den>
                      </m:f>
                    </m:oMath>
                  </m:oMathPara>
                </a14:m>
                <a:endParaRPr lang="zh-CN" altLang="zh-CN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126" y="3694856"/>
                <a:ext cx="2214709" cy="67063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5985606" y="385250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i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400" i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为滞后算子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3836034" y="283340"/>
                <a:ext cx="5108193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6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sz="2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 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sz="26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6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altLang="zh-CN" sz="26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altLang="zh-CN" sz="2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^</m:t>
                          </m:r>
                        </m:sup>
                      </m:sSubSup>
                      <m:r>
                        <a:rPr lang="en-US" altLang="zh-CN" sz="2600" i="1">
                          <a:solidFill>
                            <a:schemeClr val="bg1"/>
                          </a:solidFill>
                          <a:latin typeface="Cambria Math"/>
                        </a:rPr>
                        <m:t>=0.0</m:t>
                      </m:r>
                      <m:r>
                        <a:rPr lang="en-US" altLang="zh-CN" sz="26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15</m:t>
                      </m:r>
                      <m:r>
                        <a:rPr lang="en-US" altLang="zh-CN" sz="2600" i="1">
                          <a:solidFill>
                            <a:schemeClr val="bg1"/>
                          </a:solidFill>
                          <a:latin typeface="Cambria Math"/>
                        </a:rPr>
                        <m:t>+0.0</m:t>
                      </m:r>
                      <m:r>
                        <a:rPr lang="en-US" altLang="zh-CN" sz="26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069</m:t>
                      </m:r>
                      <m:r>
                        <a:rPr lang="en-US" altLang="zh-CN" sz="2600" i="1">
                          <a:solidFill>
                            <a:schemeClr val="bg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CN" sz="2600" i="1">
                          <a:solidFill>
                            <a:schemeClr val="bg1"/>
                          </a:solidFill>
                          <a:latin typeface="Cambria Math"/>
                        </a:rPr>
                        <m:t>+0.0098</m:t>
                      </m:r>
                      <m:sSup>
                        <m:sSupPr>
                          <m:ctrlPr>
                            <a:rPr lang="zh-CN" altLang="zh-CN" sz="2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zh-CN" sz="2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034" y="283340"/>
                <a:ext cx="5108193" cy="56021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19"/>
              <p:cNvSpPr txBox="1"/>
              <p:nvPr/>
            </p:nvSpPr>
            <p:spPr>
              <a:xfrm>
                <a:off x="3966662" y="803490"/>
                <a:ext cx="2547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/>
                            <a:ea typeface="微软雅黑" pitchFamily="34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bg1"/>
                            </a:solidFill>
                            <a:latin typeface="Cambria Math"/>
                            <a:ea typeface="微软雅黑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sz="2000" b="0" i="0" smtClean="0">
                        <a:solidFill>
                          <a:schemeClr val="bg1"/>
                        </a:solidFill>
                        <a:latin typeface="Cambria Math"/>
                        <a:ea typeface="微软雅黑" pitchFamily="34" charset="-122"/>
                      </a:rPr>
                      <m:t>=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0.9974,F=1511</a:t>
                </a:r>
                <a:endParaRPr lang="zh-CN" altLang="en-US" sz="2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2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62" y="803490"/>
                <a:ext cx="2547108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7692" r="-2153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922242" y="4342922"/>
                <a:ext cx="34153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itchFamily="34" charset="-122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itchFamily="34" charset="-122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微软雅黑" pitchFamily="34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itchFamily="34" charset="-122"/>
                        </a:rPr>
                        <m:t>=0.909</m:t>
                      </m:r>
                      <m:r>
                        <a:rPr lang="zh-CN" altLang="en-US" sz="2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itchFamily="34" charset="-122"/>
                        </a:rPr>
                        <m:t>，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itchFamily="34" charset="-122"/>
                        </a:rPr>
                        <m:t>𝐹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/>
                          <a:ea typeface="微软雅黑" pitchFamily="34" charset="-122"/>
                        </a:rPr>
                        <m:t>=44.91</m:t>
                      </m:r>
                    </m:oMath>
                  </m:oMathPara>
                </a14:m>
                <a:endPara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242" y="4342922"/>
                <a:ext cx="3415359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49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324811" y="694925"/>
            <a:ext cx="1107996" cy="37380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45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椭圆 2"/>
          <p:cNvSpPr/>
          <p:nvPr/>
        </p:nvSpPr>
        <p:spPr>
          <a:xfrm>
            <a:off x="414032" y="1707654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4" name="TextBox 3"/>
          <p:cNvSpPr txBox="1"/>
          <p:nvPr/>
        </p:nvSpPr>
        <p:spPr>
          <a:xfrm>
            <a:off x="936754" y="17397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描述性分析</a:t>
            </a:r>
          </a:p>
        </p:txBody>
      </p:sp>
      <p:sp>
        <p:nvSpPr>
          <p:cNvPr id="5" name="椭圆 4"/>
          <p:cNvSpPr/>
          <p:nvPr/>
        </p:nvSpPr>
        <p:spPr>
          <a:xfrm>
            <a:off x="414032" y="239094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936754" y="24230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二元选择性分析</a:t>
            </a:r>
          </a:p>
        </p:txBody>
      </p:sp>
      <p:sp>
        <p:nvSpPr>
          <p:cNvPr id="7" name="椭圆 6"/>
          <p:cNvSpPr/>
          <p:nvPr/>
        </p:nvSpPr>
        <p:spPr>
          <a:xfrm>
            <a:off x="414032" y="3074225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8" name="TextBox 7"/>
          <p:cNvSpPr txBox="1"/>
          <p:nvPr/>
        </p:nvSpPr>
        <p:spPr>
          <a:xfrm>
            <a:off x="936754" y="31063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  <a:endParaRPr lang="zh-CN" altLang="en-US" sz="2400" dirty="0">
              <a:solidFill>
                <a:srgbClr val="00ABB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14032" y="375751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934999" y="378959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层次分析法</a:t>
            </a:r>
          </a:p>
        </p:txBody>
      </p:sp>
      <p:sp>
        <p:nvSpPr>
          <p:cNvPr id="11" name="椭圆 10"/>
          <p:cNvSpPr/>
          <p:nvPr/>
        </p:nvSpPr>
        <p:spPr>
          <a:xfrm>
            <a:off x="414032" y="4440796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2" name="TextBox 11"/>
          <p:cNvSpPr txBox="1"/>
          <p:nvPr/>
        </p:nvSpPr>
        <p:spPr>
          <a:xfrm>
            <a:off x="934999" y="44728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成交量预测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24811" y="69939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净化</a:t>
            </a:r>
            <a:r>
              <a:rPr lang="zh-CN" altLang="zh-CN" dirty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序列</a:t>
            </a:r>
            <a:endParaRPr lang="zh-CN" altLang="en-US" dirty="0">
              <a:solidFill>
                <a:srgbClr val="006E74"/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309764" y="854989"/>
                <a:ext cx="4044441" cy="9516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zh-CN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 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sSup>
                            <m:sSup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zh-CN" altLang="zh-CN" sz="24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zh-CN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^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 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p>
                          </m:sSup>
                        </m:sup>
                      </m:sSubSup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zh-CN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zh-CN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^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^</m:t>
                              </m:r>
                            </m:sup>
                          </m:sSubSup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𝐵</m:t>
                          </m:r>
                        </m:den>
                      </m:f>
                      <m:sSubSup>
                        <m:sSubSupPr>
                          <m:ctrlPr>
                            <a:rPr lang="zh-CN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zh-CN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764" y="854989"/>
                <a:ext cx="4044441" cy="95160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3149387" y="2289691"/>
                <a:ext cx="4902048" cy="557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zh-CN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^</m:t>
                              </m:r>
                            </m:sup>
                          </m:sSubSup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/>
                        </a:rPr>
                        <m:t>=0.0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142</m:t>
                      </m:r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/>
                        </a:rPr>
                        <m:t>+0.0</m:t>
                      </m:r>
                      <m:r>
                        <a:rPr lang="en-US" altLang="zh-CN" sz="24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061</m:t>
                      </m:r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CN" sz="2400" i="1">
                          <a:solidFill>
                            <a:schemeClr val="bg1"/>
                          </a:solidFill>
                          <a:latin typeface="Cambria Math"/>
                        </a:rPr>
                        <m:t>+0.0099</m:t>
                      </m:r>
                      <m:sSup>
                        <m:sSupPr>
                          <m:ctrlPr>
                            <a:rPr lang="zh-CN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387" y="2289691"/>
                <a:ext cx="4902048" cy="55771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3330010" y="1851196"/>
            <a:ext cx="1674038" cy="33485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299544" y="1839296"/>
            <a:ext cx="2032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趋势方程如下：</a:t>
            </a:r>
            <a:endParaRPr lang="zh-CN" altLang="zh-CN" dirty="0">
              <a:solidFill>
                <a:srgbClr val="006E74"/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282770" y="2825548"/>
                <a:ext cx="31965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/>
                            <a:ea typeface="微软雅黑" pitchFamily="34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/>
                            <a:ea typeface="微软雅黑" pitchFamily="34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/>
                            <a:ea typeface="微软雅黑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sz="2400" b="0" i="0" smtClean="0">
                        <a:solidFill>
                          <a:schemeClr val="bg1"/>
                        </a:solidFill>
                        <a:latin typeface="Cambria Math"/>
                        <a:ea typeface="微软雅黑" pitchFamily="34" charset="-122"/>
                      </a:rPr>
                      <m:t>=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0.9997,</a:t>
                </a:r>
                <a:r>
                  <a:rPr lang="en-US" altLang="zh-CN" sz="2400" i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F</a:t>
                </a:r>
                <a:r>
                  <a:rPr lang="en-US" altLang="zh-CN" sz="24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=25790</a:t>
                </a:r>
                <a:endPara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770" y="2825548"/>
                <a:ext cx="3196581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573" t="-10667" r="-1336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3391030" y="3430429"/>
            <a:ext cx="1940954" cy="334854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360564" y="3418529"/>
            <a:ext cx="2032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干预分析预测模型</a:t>
            </a:r>
            <a:endParaRPr lang="zh-CN" altLang="zh-CN" dirty="0">
              <a:solidFill>
                <a:srgbClr val="006E74"/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327092" y="3575245"/>
                <a:ext cx="5579583" cy="6705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=0.0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142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+0.0</m:t>
                      </m:r>
                      <m:r>
                        <a:rPr lang="en-US" altLang="zh-CN" sz="20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61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+0.0099</m:t>
                      </m:r>
                      <m:sSup>
                        <m:sSupPr>
                          <m:ctrlPr>
                            <a:rPr lang="zh-CN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chemeClr val="bg1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zh-CN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0.037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1−1.28</m:t>
                          </m:r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𝐵</m:t>
                          </m:r>
                        </m:den>
                      </m:f>
                      <m:sSubSup>
                        <m:sSubSupPr>
                          <m:ctrlPr>
                            <a:rPr lang="zh-CN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zh-CN" altLang="zh-CN" sz="20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092" y="3575245"/>
                <a:ext cx="5579583" cy="67056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3327092" y="4259872"/>
            <a:ext cx="2725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=12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i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=1,2,3……,18</a:t>
            </a:r>
            <a:endParaRPr lang="zh-CN" altLang="en-US" sz="2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218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269292" y="443866"/>
            <a:ext cx="1430948" cy="35129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73" y="863376"/>
            <a:ext cx="5854431" cy="41566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73" y="863376"/>
            <a:ext cx="5854431" cy="41566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3233172" y="426312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拟合效果图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45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椭圆 9"/>
          <p:cNvSpPr/>
          <p:nvPr/>
        </p:nvSpPr>
        <p:spPr>
          <a:xfrm>
            <a:off x="414032" y="1707654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1" name="TextBox 10"/>
          <p:cNvSpPr txBox="1"/>
          <p:nvPr/>
        </p:nvSpPr>
        <p:spPr>
          <a:xfrm>
            <a:off x="936754" y="17397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描述性分析</a:t>
            </a:r>
          </a:p>
        </p:txBody>
      </p:sp>
      <p:sp>
        <p:nvSpPr>
          <p:cNvPr id="12" name="椭圆 11"/>
          <p:cNvSpPr/>
          <p:nvPr/>
        </p:nvSpPr>
        <p:spPr>
          <a:xfrm>
            <a:off x="414032" y="239094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3" name="TextBox 12"/>
          <p:cNvSpPr txBox="1"/>
          <p:nvPr/>
        </p:nvSpPr>
        <p:spPr>
          <a:xfrm>
            <a:off x="936754" y="24230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二元选择性分析</a:t>
            </a:r>
          </a:p>
        </p:txBody>
      </p:sp>
      <p:sp>
        <p:nvSpPr>
          <p:cNvPr id="14" name="椭圆 13"/>
          <p:cNvSpPr/>
          <p:nvPr/>
        </p:nvSpPr>
        <p:spPr>
          <a:xfrm>
            <a:off x="414032" y="3074225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936754" y="31063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  <a:endParaRPr lang="zh-CN" altLang="en-US" sz="2400" dirty="0">
              <a:solidFill>
                <a:srgbClr val="00ABB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14032" y="375751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934999" y="378959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层次分析法</a:t>
            </a:r>
          </a:p>
        </p:txBody>
      </p:sp>
      <p:sp>
        <p:nvSpPr>
          <p:cNvPr id="18" name="椭圆 17"/>
          <p:cNvSpPr/>
          <p:nvPr/>
        </p:nvSpPr>
        <p:spPr>
          <a:xfrm>
            <a:off x="414032" y="4440796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9" name="TextBox 18"/>
          <p:cNvSpPr txBox="1"/>
          <p:nvPr/>
        </p:nvSpPr>
        <p:spPr>
          <a:xfrm>
            <a:off x="934999" y="44728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成交量预测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928" y="834989"/>
            <a:ext cx="5955300" cy="426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3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10161" y="1416791"/>
            <a:ext cx="996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3.985</a:t>
            </a:r>
            <a:endParaRPr lang="zh-CN" altLang="en-US" sz="20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59300" y="1779662"/>
            <a:ext cx="3709822" cy="1155613"/>
            <a:chOff x="3563888" y="1493218"/>
            <a:chExt cx="3709822" cy="1155613"/>
          </a:xfrm>
        </p:grpSpPr>
        <p:grpSp>
          <p:nvGrpSpPr>
            <p:cNvPr id="4" name="组合 3"/>
            <p:cNvGrpSpPr/>
            <p:nvPr/>
          </p:nvGrpSpPr>
          <p:grpSpPr>
            <a:xfrm>
              <a:off x="4650609" y="1670157"/>
              <a:ext cx="2623101" cy="438537"/>
              <a:chOff x="5909339" y="2063363"/>
              <a:chExt cx="2623101" cy="438537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9339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4932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0525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6118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1710" y="2063363"/>
                <a:ext cx="440730" cy="438537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3858065" y="1493218"/>
              <a:ext cx="8098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3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888" y="2210294"/>
              <a:ext cx="440730" cy="43853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481" y="2210294"/>
              <a:ext cx="440730" cy="43853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5074" y="2210294"/>
              <a:ext cx="440730" cy="43853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667" y="2210294"/>
              <a:ext cx="440730" cy="43853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259" y="2210294"/>
              <a:ext cx="440730" cy="438537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6121401" y="1462059"/>
            <a:ext cx="520700" cy="328641"/>
          </a:xfrm>
          <a:prstGeom prst="rect">
            <a:avLst/>
          </a:prstGeom>
          <a:solidFill>
            <a:srgbClr val="FBFBFB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2015"/>
          <p:cNvSpPr txBox="1"/>
          <p:nvPr/>
        </p:nvSpPr>
        <p:spPr>
          <a:xfrm>
            <a:off x="5697285" y="177800"/>
            <a:ext cx="16610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Agency FB" pitchFamily="34" charset="0"/>
                <a:ea typeface="微软雅黑" pitchFamily="34" charset="-122"/>
              </a:rPr>
              <a:t>201</a:t>
            </a:r>
            <a:r>
              <a:rPr lang="en-US" altLang="zh-CN" sz="8000" dirty="0" smtClean="0"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rPr>
              <a:t>6</a:t>
            </a:r>
            <a:endParaRPr lang="zh-CN" altLang="en-US" sz="8000" dirty="0" smtClean="0">
              <a:solidFill>
                <a:srgbClr val="FFC000"/>
              </a:solidFill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10798" y="141840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二手车成交量</a:t>
            </a:r>
            <a:r>
              <a:rPr lang="zh-CN" altLang="en-US" sz="2000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预测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14103" y="141840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万辆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93" y="2496738"/>
            <a:ext cx="438537" cy="43853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85" y="2496738"/>
            <a:ext cx="438537" cy="438537"/>
          </a:xfrm>
          <a:prstGeom prst="rect">
            <a:avLst/>
          </a:prstGeom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45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椭圆 37"/>
          <p:cNvSpPr/>
          <p:nvPr/>
        </p:nvSpPr>
        <p:spPr>
          <a:xfrm>
            <a:off x="414032" y="1707654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39" name="TextBox 38"/>
          <p:cNvSpPr txBox="1"/>
          <p:nvPr/>
        </p:nvSpPr>
        <p:spPr>
          <a:xfrm>
            <a:off x="936754" y="17397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描述性分析</a:t>
            </a:r>
          </a:p>
        </p:txBody>
      </p:sp>
      <p:sp>
        <p:nvSpPr>
          <p:cNvPr id="40" name="椭圆 39"/>
          <p:cNvSpPr/>
          <p:nvPr/>
        </p:nvSpPr>
        <p:spPr>
          <a:xfrm>
            <a:off x="414032" y="239094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41" name="TextBox 40"/>
          <p:cNvSpPr txBox="1"/>
          <p:nvPr/>
        </p:nvSpPr>
        <p:spPr>
          <a:xfrm>
            <a:off x="936754" y="24230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二元选择性分析</a:t>
            </a:r>
          </a:p>
        </p:txBody>
      </p:sp>
      <p:sp>
        <p:nvSpPr>
          <p:cNvPr id="42" name="椭圆 41"/>
          <p:cNvSpPr/>
          <p:nvPr/>
        </p:nvSpPr>
        <p:spPr>
          <a:xfrm>
            <a:off x="414032" y="3074225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43" name="TextBox 42"/>
          <p:cNvSpPr txBox="1"/>
          <p:nvPr/>
        </p:nvSpPr>
        <p:spPr>
          <a:xfrm>
            <a:off x="936754" y="31063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  <a:endParaRPr lang="zh-CN" altLang="en-US" sz="2400" dirty="0">
              <a:solidFill>
                <a:srgbClr val="00ABB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14032" y="375751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45" name="TextBox 44"/>
          <p:cNvSpPr txBox="1"/>
          <p:nvPr/>
        </p:nvSpPr>
        <p:spPr>
          <a:xfrm>
            <a:off x="934999" y="378959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层次分析法</a:t>
            </a:r>
          </a:p>
        </p:txBody>
      </p:sp>
      <p:sp>
        <p:nvSpPr>
          <p:cNvPr id="46" name="椭圆 45"/>
          <p:cNvSpPr/>
          <p:nvPr/>
        </p:nvSpPr>
        <p:spPr>
          <a:xfrm>
            <a:off x="414032" y="4440796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47" name="TextBox 46"/>
          <p:cNvSpPr txBox="1"/>
          <p:nvPr/>
        </p:nvSpPr>
        <p:spPr>
          <a:xfrm>
            <a:off x="934999" y="44728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成交量预测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963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10161" y="1416791"/>
            <a:ext cx="996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4.886</a:t>
            </a:r>
            <a:endParaRPr lang="zh-CN" altLang="en-US" sz="20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59300" y="1779662"/>
            <a:ext cx="3709822" cy="1155613"/>
            <a:chOff x="3563888" y="1493218"/>
            <a:chExt cx="3709822" cy="1155613"/>
          </a:xfrm>
        </p:grpSpPr>
        <p:grpSp>
          <p:nvGrpSpPr>
            <p:cNvPr id="4" name="组合 3"/>
            <p:cNvGrpSpPr/>
            <p:nvPr/>
          </p:nvGrpSpPr>
          <p:grpSpPr>
            <a:xfrm>
              <a:off x="4650609" y="1670157"/>
              <a:ext cx="2623101" cy="438537"/>
              <a:chOff x="5909339" y="2063363"/>
              <a:chExt cx="2623101" cy="438537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9339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4932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0525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6118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1710" y="2063363"/>
                <a:ext cx="440730" cy="438537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3858065" y="1493218"/>
              <a:ext cx="8098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3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888" y="2210294"/>
              <a:ext cx="440730" cy="43853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481" y="2210294"/>
              <a:ext cx="440730" cy="43853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5074" y="2210294"/>
              <a:ext cx="440730" cy="43853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667" y="2210294"/>
              <a:ext cx="440730" cy="43853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259" y="2210294"/>
              <a:ext cx="440730" cy="438537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6121401" y="1462059"/>
            <a:ext cx="520700" cy="328641"/>
          </a:xfrm>
          <a:prstGeom prst="rect">
            <a:avLst/>
          </a:prstGeom>
          <a:solidFill>
            <a:srgbClr val="FBFBFB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2015"/>
          <p:cNvSpPr txBox="1"/>
          <p:nvPr/>
        </p:nvSpPr>
        <p:spPr>
          <a:xfrm>
            <a:off x="5697285" y="177800"/>
            <a:ext cx="16818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Agency FB" pitchFamily="34" charset="0"/>
                <a:ea typeface="微软雅黑" pitchFamily="34" charset="-122"/>
              </a:rPr>
              <a:t>201</a:t>
            </a:r>
            <a:r>
              <a:rPr lang="en-US" altLang="zh-CN" sz="8000" dirty="0" smtClean="0"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rPr>
              <a:t>8</a:t>
            </a:r>
            <a:endParaRPr lang="zh-CN" altLang="en-US" sz="8000" dirty="0" smtClean="0">
              <a:solidFill>
                <a:srgbClr val="FFC000"/>
              </a:solidFill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10798" y="141840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二手车成交量</a:t>
            </a:r>
            <a:r>
              <a:rPr lang="zh-CN" altLang="en-US" sz="2000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预测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14103" y="141840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万辆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93" y="2496738"/>
            <a:ext cx="438537" cy="43853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85" y="2496738"/>
            <a:ext cx="438537" cy="43853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0" y="3036568"/>
            <a:ext cx="438537" cy="43853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86" y="3036567"/>
            <a:ext cx="438537" cy="438537"/>
          </a:xfrm>
          <a:prstGeom prst="rect">
            <a:avLst/>
          </a:prstGeom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45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椭圆 41"/>
          <p:cNvSpPr/>
          <p:nvPr/>
        </p:nvSpPr>
        <p:spPr>
          <a:xfrm>
            <a:off x="414032" y="1707654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43" name="TextBox 42"/>
          <p:cNvSpPr txBox="1"/>
          <p:nvPr/>
        </p:nvSpPr>
        <p:spPr>
          <a:xfrm>
            <a:off x="936754" y="17397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描述性分析</a:t>
            </a:r>
          </a:p>
        </p:txBody>
      </p:sp>
      <p:sp>
        <p:nvSpPr>
          <p:cNvPr id="44" name="椭圆 43"/>
          <p:cNvSpPr/>
          <p:nvPr/>
        </p:nvSpPr>
        <p:spPr>
          <a:xfrm>
            <a:off x="414032" y="239094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45" name="TextBox 44"/>
          <p:cNvSpPr txBox="1"/>
          <p:nvPr/>
        </p:nvSpPr>
        <p:spPr>
          <a:xfrm>
            <a:off x="936754" y="24230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二元选择性分析</a:t>
            </a:r>
          </a:p>
        </p:txBody>
      </p:sp>
      <p:sp>
        <p:nvSpPr>
          <p:cNvPr id="46" name="椭圆 45"/>
          <p:cNvSpPr/>
          <p:nvPr/>
        </p:nvSpPr>
        <p:spPr>
          <a:xfrm>
            <a:off x="414032" y="3074225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47" name="TextBox 46"/>
          <p:cNvSpPr txBox="1"/>
          <p:nvPr/>
        </p:nvSpPr>
        <p:spPr>
          <a:xfrm>
            <a:off x="936754" y="31063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  <a:endParaRPr lang="zh-CN" altLang="en-US" sz="2400" dirty="0">
              <a:solidFill>
                <a:srgbClr val="00ABB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414032" y="375751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49" name="TextBox 48"/>
          <p:cNvSpPr txBox="1"/>
          <p:nvPr/>
        </p:nvSpPr>
        <p:spPr>
          <a:xfrm>
            <a:off x="934999" y="378959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层次分析法</a:t>
            </a:r>
          </a:p>
        </p:txBody>
      </p:sp>
      <p:sp>
        <p:nvSpPr>
          <p:cNvPr id="50" name="椭圆 49"/>
          <p:cNvSpPr/>
          <p:nvPr/>
        </p:nvSpPr>
        <p:spPr>
          <a:xfrm>
            <a:off x="414032" y="4440796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51" name="TextBox 50"/>
          <p:cNvSpPr txBox="1"/>
          <p:nvPr/>
        </p:nvSpPr>
        <p:spPr>
          <a:xfrm>
            <a:off x="934999" y="44728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成交量预测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667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"/>
    </mc:Choice>
    <mc:Fallback xmlns="">
      <p:transition spd="slow" advClick="0" advTm="1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10161" y="1416791"/>
            <a:ext cx="996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5.928</a:t>
            </a:r>
            <a:endParaRPr lang="zh-CN" altLang="en-US" sz="20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59300" y="1779662"/>
            <a:ext cx="3709822" cy="1155613"/>
            <a:chOff x="3563888" y="1493218"/>
            <a:chExt cx="3709822" cy="1155613"/>
          </a:xfrm>
        </p:grpSpPr>
        <p:grpSp>
          <p:nvGrpSpPr>
            <p:cNvPr id="4" name="组合 3"/>
            <p:cNvGrpSpPr/>
            <p:nvPr/>
          </p:nvGrpSpPr>
          <p:grpSpPr>
            <a:xfrm>
              <a:off x="4650609" y="1670157"/>
              <a:ext cx="2623101" cy="438537"/>
              <a:chOff x="5909339" y="2063363"/>
              <a:chExt cx="2623101" cy="438537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9339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4932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0525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6118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1710" y="2063363"/>
                <a:ext cx="440730" cy="438537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3858065" y="1493218"/>
              <a:ext cx="8098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3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888" y="2210294"/>
              <a:ext cx="440730" cy="43853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481" y="2210294"/>
              <a:ext cx="440730" cy="43853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5074" y="2210294"/>
              <a:ext cx="440730" cy="43853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667" y="2210294"/>
              <a:ext cx="440730" cy="43853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259" y="2210294"/>
              <a:ext cx="440730" cy="438537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6121401" y="1462059"/>
            <a:ext cx="520700" cy="328641"/>
          </a:xfrm>
          <a:prstGeom prst="rect">
            <a:avLst/>
          </a:prstGeom>
          <a:solidFill>
            <a:srgbClr val="FBFBFB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2015"/>
          <p:cNvSpPr txBox="1"/>
          <p:nvPr/>
        </p:nvSpPr>
        <p:spPr>
          <a:xfrm>
            <a:off x="5697285" y="177800"/>
            <a:ext cx="18774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Agency FB" pitchFamily="34" charset="0"/>
                <a:ea typeface="微软雅黑" pitchFamily="34" charset="-122"/>
              </a:rPr>
              <a:t>20</a:t>
            </a:r>
            <a:r>
              <a:rPr lang="en-US" altLang="zh-CN" sz="8000" dirty="0" smtClean="0"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rPr>
              <a:t>20</a:t>
            </a:r>
            <a:endParaRPr lang="zh-CN" altLang="en-US" sz="8000" dirty="0" smtClean="0">
              <a:solidFill>
                <a:srgbClr val="FFC000"/>
              </a:solidFill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10798" y="141840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二手车成交量</a:t>
            </a:r>
            <a:r>
              <a:rPr lang="zh-CN" altLang="en-US" sz="2000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预测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14103" y="141840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万辆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93" y="2496738"/>
            <a:ext cx="438537" cy="43853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85" y="2496738"/>
            <a:ext cx="438537" cy="43853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0" y="3036568"/>
            <a:ext cx="438537" cy="43853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86" y="3036567"/>
            <a:ext cx="438537" cy="43853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21" y="3036566"/>
            <a:ext cx="438537" cy="43853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14" y="3036566"/>
            <a:ext cx="438537" cy="438537"/>
          </a:xfrm>
          <a:prstGeom prst="rect">
            <a:avLst/>
          </a:prstGeom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45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椭圆 43"/>
          <p:cNvSpPr/>
          <p:nvPr/>
        </p:nvSpPr>
        <p:spPr>
          <a:xfrm>
            <a:off x="414032" y="1707654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45" name="TextBox 44"/>
          <p:cNvSpPr txBox="1"/>
          <p:nvPr/>
        </p:nvSpPr>
        <p:spPr>
          <a:xfrm>
            <a:off x="936754" y="17397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描述性分析</a:t>
            </a:r>
          </a:p>
        </p:txBody>
      </p:sp>
      <p:sp>
        <p:nvSpPr>
          <p:cNvPr id="46" name="椭圆 45"/>
          <p:cNvSpPr/>
          <p:nvPr/>
        </p:nvSpPr>
        <p:spPr>
          <a:xfrm>
            <a:off x="414032" y="239094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47" name="TextBox 46"/>
          <p:cNvSpPr txBox="1"/>
          <p:nvPr/>
        </p:nvSpPr>
        <p:spPr>
          <a:xfrm>
            <a:off x="936754" y="24230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二元选择性分析</a:t>
            </a:r>
          </a:p>
        </p:txBody>
      </p:sp>
      <p:sp>
        <p:nvSpPr>
          <p:cNvPr id="48" name="椭圆 47"/>
          <p:cNvSpPr/>
          <p:nvPr/>
        </p:nvSpPr>
        <p:spPr>
          <a:xfrm>
            <a:off x="414032" y="3074225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49" name="TextBox 48"/>
          <p:cNvSpPr txBox="1"/>
          <p:nvPr/>
        </p:nvSpPr>
        <p:spPr>
          <a:xfrm>
            <a:off x="936754" y="31063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  <a:endParaRPr lang="zh-CN" altLang="en-US" sz="2400" dirty="0">
              <a:solidFill>
                <a:srgbClr val="00ABB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14032" y="375751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51" name="TextBox 50"/>
          <p:cNvSpPr txBox="1"/>
          <p:nvPr/>
        </p:nvSpPr>
        <p:spPr>
          <a:xfrm>
            <a:off x="934999" y="378959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层次分析法</a:t>
            </a:r>
          </a:p>
        </p:txBody>
      </p:sp>
      <p:sp>
        <p:nvSpPr>
          <p:cNvPr id="52" name="椭圆 51"/>
          <p:cNvSpPr/>
          <p:nvPr/>
        </p:nvSpPr>
        <p:spPr>
          <a:xfrm>
            <a:off x="414032" y="4440796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53" name="TextBox 52"/>
          <p:cNvSpPr txBox="1"/>
          <p:nvPr/>
        </p:nvSpPr>
        <p:spPr>
          <a:xfrm>
            <a:off x="934999" y="44728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成交量预测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859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"/>
    </mc:Choice>
    <mc:Fallback xmlns="">
      <p:transition spd="slow" advClick="0" advTm="1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10161" y="1416791"/>
            <a:ext cx="996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7.150</a:t>
            </a:r>
            <a:endParaRPr lang="zh-CN" altLang="en-US" sz="20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59300" y="1779662"/>
            <a:ext cx="3709822" cy="1155613"/>
            <a:chOff x="3563888" y="1493218"/>
            <a:chExt cx="3709822" cy="1155613"/>
          </a:xfrm>
        </p:grpSpPr>
        <p:grpSp>
          <p:nvGrpSpPr>
            <p:cNvPr id="4" name="组合 3"/>
            <p:cNvGrpSpPr/>
            <p:nvPr/>
          </p:nvGrpSpPr>
          <p:grpSpPr>
            <a:xfrm>
              <a:off x="4650609" y="1670157"/>
              <a:ext cx="2623101" cy="438537"/>
              <a:chOff x="5909339" y="2063363"/>
              <a:chExt cx="2623101" cy="438537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9339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4932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0525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6118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1710" y="2063363"/>
                <a:ext cx="440730" cy="438537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3858065" y="1493218"/>
              <a:ext cx="8098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3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888" y="2210294"/>
              <a:ext cx="440730" cy="43853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481" y="2210294"/>
              <a:ext cx="440730" cy="43853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5074" y="2210294"/>
              <a:ext cx="440730" cy="43853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667" y="2210294"/>
              <a:ext cx="440730" cy="43853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259" y="2210294"/>
              <a:ext cx="440730" cy="438537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6121401" y="1462059"/>
            <a:ext cx="520700" cy="328641"/>
          </a:xfrm>
          <a:prstGeom prst="rect">
            <a:avLst/>
          </a:prstGeom>
          <a:solidFill>
            <a:srgbClr val="FBFBFB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2015"/>
          <p:cNvSpPr txBox="1"/>
          <p:nvPr/>
        </p:nvSpPr>
        <p:spPr>
          <a:xfrm>
            <a:off x="5697285" y="177800"/>
            <a:ext cx="18325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Agency FB" pitchFamily="34" charset="0"/>
                <a:ea typeface="微软雅黑" pitchFamily="34" charset="-122"/>
              </a:rPr>
              <a:t>20</a:t>
            </a:r>
            <a:r>
              <a:rPr lang="en-US" altLang="zh-CN" sz="8000" dirty="0" smtClean="0"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rPr>
              <a:t>22</a:t>
            </a:r>
            <a:endParaRPr lang="zh-CN" altLang="en-US" sz="8000" dirty="0" smtClean="0">
              <a:solidFill>
                <a:srgbClr val="FFC000"/>
              </a:solidFill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10798" y="141840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二手车成交量</a:t>
            </a:r>
            <a:r>
              <a:rPr lang="zh-CN" altLang="en-US" sz="2000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预测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14103" y="141840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万辆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93" y="2496738"/>
            <a:ext cx="438537" cy="43853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85" y="2496738"/>
            <a:ext cx="438537" cy="43853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0" y="3036568"/>
            <a:ext cx="438537" cy="43853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86" y="3036567"/>
            <a:ext cx="438537" cy="43853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21" y="3036566"/>
            <a:ext cx="438537" cy="43853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14" y="3036566"/>
            <a:ext cx="438537" cy="43853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80" y="3036568"/>
            <a:ext cx="438537" cy="43853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93" y="3036568"/>
            <a:ext cx="438537" cy="438537"/>
          </a:xfrm>
          <a:prstGeom prst="rect">
            <a:avLst/>
          </a:prstGeom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45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椭圆 45"/>
          <p:cNvSpPr/>
          <p:nvPr/>
        </p:nvSpPr>
        <p:spPr>
          <a:xfrm>
            <a:off x="414032" y="1707654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47" name="TextBox 46"/>
          <p:cNvSpPr txBox="1"/>
          <p:nvPr/>
        </p:nvSpPr>
        <p:spPr>
          <a:xfrm>
            <a:off x="936754" y="17397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描述性分析</a:t>
            </a:r>
          </a:p>
        </p:txBody>
      </p:sp>
      <p:sp>
        <p:nvSpPr>
          <p:cNvPr id="48" name="椭圆 47"/>
          <p:cNvSpPr/>
          <p:nvPr/>
        </p:nvSpPr>
        <p:spPr>
          <a:xfrm>
            <a:off x="414032" y="239094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49" name="TextBox 48"/>
          <p:cNvSpPr txBox="1"/>
          <p:nvPr/>
        </p:nvSpPr>
        <p:spPr>
          <a:xfrm>
            <a:off x="936754" y="24230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二元选择性分析</a:t>
            </a:r>
          </a:p>
        </p:txBody>
      </p:sp>
      <p:sp>
        <p:nvSpPr>
          <p:cNvPr id="50" name="椭圆 49"/>
          <p:cNvSpPr/>
          <p:nvPr/>
        </p:nvSpPr>
        <p:spPr>
          <a:xfrm>
            <a:off x="414032" y="3074225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51" name="TextBox 50"/>
          <p:cNvSpPr txBox="1"/>
          <p:nvPr/>
        </p:nvSpPr>
        <p:spPr>
          <a:xfrm>
            <a:off x="936754" y="31063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  <a:endParaRPr lang="zh-CN" altLang="en-US" sz="2400" dirty="0">
              <a:solidFill>
                <a:srgbClr val="00ABB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414032" y="375751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53" name="TextBox 52"/>
          <p:cNvSpPr txBox="1"/>
          <p:nvPr/>
        </p:nvSpPr>
        <p:spPr>
          <a:xfrm>
            <a:off x="934999" y="378959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层次分析法</a:t>
            </a:r>
          </a:p>
        </p:txBody>
      </p:sp>
      <p:sp>
        <p:nvSpPr>
          <p:cNvPr id="54" name="椭圆 53"/>
          <p:cNvSpPr/>
          <p:nvPr/>
        </p:nvSpPr>
        <p:spPr>
          <a:xfrm>
            <a:off x="414032" y="4440796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55" name="TextBox 54"/>
          <p:cNvSpPr txBox="1"/>
          <p:nvPr/>
        </p:nvSpPr>
        <p:spPr>
          <a:xfrm>
            <a:off x="934999" y="44728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成交量预测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640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"/>
    </mc:Choice>
    <mc:Fallback xmlns="">
      <p:transition spd="slow" advClick="0" advTm="1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10161" y="1416791"/>
            <a:ext cx="996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8.618</a:t>
            </a:r>
            <a:endParaRPr lang="zh-CN" altLang="en-US" sz="20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59300" y="1779662"/>
            <a:ext cx="3709822" cy="1155613"/>
            <a:chOff x="3563888" y="1493218"/>
            <a:chExt cx="3709822" cy="1155613"/>
          </a:xfrm>
        </p:grpSpPr>
        <p:grpSp>
          <p:nvGrpSpPr>
            <p:cNvPr id="4" name="组合 3"/>
            <p:cNvGrpSpPr/>
            <p:nvPr/>
          </p:nvGrpSpPr>
          <p:grpSpPr>
            <a:xfrm>
              <a:off x="4650609" y="1670157"/>
              <a:ext cx="2623101" cy="438537"/>
              <a:chOff x="5909339" y="2063363"/>
              <a:chExt cx="2623101" cy="438537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9339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4932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0525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6118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1710" y="2063363"/>
                <a:ext cx="440730" cy="438537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3858065" y="1493218"/>
              <a:ext cx="8098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3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888" y="2210294"/>
              <a:ext cx="440730" cy="43853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481" y="2210294"/>
              <a:ext cx="440730" cy="43853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5074" y="2210294"/>
              <a:ext cx="440730" cy="43853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667" y="2210294"/>
              <a:ext cx="440730" cy="43853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259" y="2210294"/>
              <a:ext cx="440730" cy="438537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6121401" y="1462059"/>
            <a:ext cx="520700" cy="328641"/>
          </a:xfrm>
          <a:prstGeom prst="rect">
            <a:avLst/>
          </a:prstGeom>
          <a:solidFill>
            <a:srgbClr val="FBFBFB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2015"/>
          <p:cNvSpPr txBox="1"/>
          <p:nvPr/>
        </p:nvSpPr>
        <p:spPr>
          <a:xfrm>
            <a:off x="5697285" y="177800"/>
            <a:ext cx="18325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Agency FB" pitchFamily="34" charset="0"/>
                <a:ea typeface="微软雅黑" pitchFamily="34" charset="-122"/>
              </a:rPr>
              <a:t>20</a:t>
            </a:r>
            <a:r>
              <a:rPr lang="en-US" altLang="zh-CN" sz="8000" dirty="0" smtClean="0"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rPr>
              <a:t>24</a:t>
            </a:r>
            <a:endParaRPr lang="zh-CN" altLang="en-US" sz="8000" dirty="0" smtClean="0">
              <a:solidFill>
                <a:srgbClr val="FFC000"/>
              </a:solidFill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10798" y="141840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二手车成交量</a:t>
            </a:r>
            <a:r>
              <a:rPr lang="zh-CN" altLang="en-US" sz="2000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预测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14103" y="141840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万辆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93" y="2496738"/>
            <a:ext cx="438537" cy="43853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85" y="2496738"/>
            <a:ext cx="438537" cy="43853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0" y="3036568"/>
            <a:ext cx="438537" cy="43853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86" y="3036567"/>
            <a:ext cx="438537" cy="43853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21" y="3036566"/>
            <a:ext cx="438537" cy="43853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14" y="3036566"/>
            <a:ext cx="438537" cy="43853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80" y="3036568"/>
            <a:ext cx="438537" cy="43853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93" y="3036568"/>
            <a:ext cx="438537" cy="43853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85" y="3036568"/>
            <a:ext cx="438537" cy="438537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99" y="3575670"/>
            <a:ext cx="438537" cy="438537"/>
          </a:xfrm>
          <a:prstGeom prst="rect">
            <a:avLst/>
          </a:prstGeom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45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椭圆 47"/>
          <p:cNvSpPr/>
          <p:nvPr/>
        </p:nvSpPr>
        <p:spPr>
          <a:xfrm>
            <a:off x="414032" y="1707654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49" name="TextBox 48"/>
          <p:cNvSpPr txBox="1"/>
          <p:nvPr/>
        </p:nvSpPr>
        <p:spPr>
          <a:xfrm>
            <a:off x="936754" y="17397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描述性分析</a:t>
            </a:r>
          </a:p>
        </p:txBody>
      </p:sp>
      <p:sp>
        <p:nvSpPr>
          <p:cNvPr id="50" name="椭圆 49"/>
          <p:cNvSpPr/>
          <p:nvPr/>
        </p:nvSpPr>
        <p:spPr>
          <a:xfrm>
            <a:off x="414032" y="239094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51" name="TextBox 50"/>
          <p:cNvSpPr txBox="1"/>
          <p:nvPr/>
        </p:nvSpPr>
        <p:spPr>
          <a:xfrm>
            <a:off x="936754" y="24230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二元选择性分析</a:t>
            </a:r>
          </a:p>
        </p:txBody>
      </p:sp>
      <p:sp>
        <p:nvSpPr>
          <p:cNvPr id="52" name="椭圆 51"/>
          <p:cNvSpPr/>
          <p:nvPr/>
        </p:nvSpPr>
        <p:spPr>
          <a:xfrm>
            <a:off x="414032" y="3074225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53" name="TextBox 52"/>
          <p:cNvSpPr txBox="1"/>
          <p:nvPr/>
        </p:nvSpPr>
        <p:spPr>
          <a:xfrm>
            <a:off x="936754" y="31063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  <a:endParaRPr lang="zh-CN" altLang="en-US" sz="2400" dirty="0">
              <a:solidFill>
                <a:srgbClr val="00ABB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14032" y="375751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55" name="TextBox 54"/>
          <p:cNvSpPr txBox="1"/>
          <p:nvPr/>
        </p:nvSpPr>
        <p:spPr>
          <a:xfrm>
            <a:off x="934999" y="378959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层次分析法</a:t>
            </a:r>
          </a:p>
        </p:txBody>
      </p:sp>
      <p:sp>
        <p:nvSpPr>
          <p:cNvPr id="56" name="椭圆 55"/>
          <p:cNvSpPr/>
          <p:nvPr/>
        </p:nvSpPr>
        <p:spPr>
          <a:xfrm>
            <a:off x="414032" y="4440796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57" name="TextBox 56"/>
          <p:cNvSpPr txBox="1"/>
          <p:nvPr/>
        </p:nvSpPr>
        <p:spPr>
          <a:xfrm>
            <a:off x="934999" y="44728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成交量预测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584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"/>
    </mc:Choice>
    <mc:Fallback xmlns="">
      <p:transition spd="slow" advClick="0" advTm="1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21261" y="1416791"/>
            <a:ext cx="996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10.438</a:t>
            </a:r>
            <a:endParaRPr lang="zh-CN" altLang="en-US" sz="20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59300" y="1779662"/>
            <a:ext cx="3709822" cy="1155613"/>
            <a:chOff x="3563888" y="1493218"/>
            <a:chExt cx="3709822" cy="1155613"/>
          </a:xfrm>
        </p:grpSpPr>
        <p:grpSp>
          <p:nvGrpSpPr>
            <p:cNvPr id="4" name="组合 3"/>
            <p:cNvGrpSpPr/>
            <p:nvPr/>
          </p:nvGrpSpPr>
          <p:grpSpPr>
            <a:xfrm>
              <a:off x="4650609" y="1670157"/>
              <a:ext cx="2623101" cy="438537"/>
              <a:chOff x="5909339" y="2063363"/>
              <a:chExt cx="2623101" cy="438537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9339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4932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0525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6118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1710" y="2063363"/>
                <a:ext cx="440730" cy="438537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3858065" y="1493218"/>
              <a:ext cx="8098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3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888" y="2210294"/>
              <a:ext cx="440730" cy="43853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481" y="2210294"/>
              <a:ext cx="440730" cy="43853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5074" y="2210294"/>
              <a:ext cx="440730" cy="43853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667" y="2210294"/>
              <a:ext cx="440730" cy="43853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259" y="2210294"/>
              <a:ext cx="440730" cy="438537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6121401" y="1462059"/>
            <a:ext cx="520700" cy="328641"/>
          </a:xfrm>
          <a:prstGeom prst="rect">
            <a:avLst/>
          </a:prstGeom>
          <a:solidFill>
            <a:srgbClr val="FBFBFB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2015"/>
          <p:cNvSpPr txBox="1"/>
          <p:nvPr/>
        </p:nvSpPr>
        <p:spPr>
          <a:xfrm>
            <a:off x="5697285" y="177800"/>
            <a:ext cx="18662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Agency FB" pitchFamily="34" charset="0"/>
                <a:ea typeface="微软雅黑" pitchFamily="34" charset="-122"/>
              </a:rPr>
              <a:t>20</a:t>
            </a:r>
            <a:r>
              <a:rPr lang="en-US" altLang="zh-CN" sz="8000" dirty="0" smtClean="0"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rPr>
              <a:t>26</a:t>
            </a:r>
            <a:endParaRPr lang="zh-CN" altLang="en-US" sz="8000" dirty="0" smtClean="0">
              <a:solidFill>
                <a:srgbClr val="FFC000"/>
              </a:solidFill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10798" y="141840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二手车成交量</a:t>
            </a:r>
            <a:r>
              <a:rPr lang="zh-CN" altLang="en-US" sz="2000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预测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14103" y="141840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万辆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93" y="2496738"/>
            <a:ext cx="438537" cy="43853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85" y="2496738"/>
            <a:ext cx="438537" cy="43853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0" y="3036568"/>
            <a:ext cx="438537" cy="43853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86" y="3036567"/>
            <a:ext cx="438537" cy="43853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21" y="3036566"/>
            <a:ext cx="438537" cy="43853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14" y="3036566"/>
            <a:ext cx="438537" cy="43853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80" y="3036568"/>
            <a:ext cx="438537" cy="43853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93" y="3036568"/>
            <a:ext cx="438537" cy="43853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85" y="3036568"/>
            <a:ext cx="438537" cy="438537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99" y="3575670"/>
            <a:ext cx="438537" cy="43853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893" y="3575670"/>
            <a:ext cx="438537" cy="43853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486" y="3575669"/>
            <a:ext cx="438537" cy="438537"/>
          </a:xfrm>
          <a:prstGeom prst="rect">
            <a:avLst/>
          </a:prstGeom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45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椭圆 49"/>
          <p:cNvSpPr/>
          <p:nvPr/>
        </p:nvSpPr>
        <p:spPr>
          <a:xfrm>
            <a:off x="414032" y="1707654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51" name="TextBox 50"/>
          <p:cNvSpPr txBox="1"/>
          <p:nvPr/>
        </p:nvSpPr>
        <p:spPr>
          <a:xfrm>
            <a:off x="936754" y="17397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描述性分析</a:t>
            </a:r>
          </a:p>
        </p:txBody>
      </p:sp>
      <p:sp>
        <p:nvSpPr>
          <p:cNvPr id="52" name="椭圆 51"/>
          <p:cNvSpPr/>
          <p:nvPr/>
        </p:nvSpPr>
        <p:spPr>
          <a:xfrm>
            <a:off x="414032" y="239094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53" name="TextBox 52"/>
          <p:cNvSpPr txBox="1"/>
          <p:nvPr/>
        </p:nvSpPr>
        <p:spPr>
          <a:xfrm>
            <a:off x="936754" y="24230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二元选择性分析</a:t>
            </a:r>
          </a:p>
        </p:txBody>
      </p:sp>
      <p:sp>
        <p:nvSpPr>
          <p:cNvPr id="54" name="椭圆 53"/>
          <p:cNvSpPr/>
          <p:nvPr/>
        </p:nvSpPr>
        <p:spPr>
          <a:xfrm>
            <a:off x="414032" y="3074225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55" name="TextBox 54"/>
          <p:cNvSpPr txBox="1"/>
          <p:nvPr/>
        </p:nvSpPr>
        <p:spPr>
          <a:xfrm>
            <a:off x="936754" y="31063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  <a:endParaRPr lang="zh-CN" altLang="en-US" sz="2400" dirty="0">
              <a:solidFill>
                <a:srgbClr val="00ABB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14032" y="375751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57" name="TextBox 56"/>
          <p:cNvSpPr txBox="1"/>
          <p:nvPr/>
        </p:nvSpPr>
        <p:spPr>
          <a:xfrm>
            <a:off x="934999" y="378959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层次分析法</a:t>
            </a:r>
          </a:p>
        </p:txBody>
      </p:sp>
      <p:sp>
        <p:nvSpPr>
          <p:cNvPr id="58" name="椭圆 57"/>
          <p:cNvSpPr/>
          <p:nvPr/>
        </p:nvSpPr>
        <p:spPr>
          <a:xfrm>
            <a:off x="414032" y="4440796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59" name="TextBox 58"/>
          <p:cNvSpPr txBox="1"/>
          <p:nvPr/>
        </p:nvSpPr>
        <p:spPr>
          <a:xfrm>
            <a:off x="934999" y="44728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成交量预测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705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"/>
    </mc:Choice>
    <mc:Fallback xmlns="">
      <p:transition spd="slow" advClick="0" advTm="1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21261" y="1416791"/>
            <a:ext cx="996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12.784</a:t>
            </a:r>
            <a:endParaRPr lang="zh-CN" altLang="en-US" sz="20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59300" y="1779662"/>
            <a:ext cx="3709822" cy="1155613"/>
            <a:chOff x="3563888" y="1493218"/>
            <a:chExt cx="3709822" cy="1155613"/>
          </a:xfrm>
        </p:grpSpPr>
        <p:grpSp>
          <p:nvGrpSpPr>
            <p:cNvPr id="4" name="组合 3"/>
            <p:cNvGrpSpPr/>
            <p:nvPr/>
          </p:nvGrpSpPr>
          <p:grpSpPr>
            <a:xfrm>
              <a:off x="4650609" y="1670157"/>
              <a:ext cx="2623101" cy="438537"/>
              <a:chOff x="5909339" y="2063363"/>
              <a:chExt cx="2623101" cy="438537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9339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4932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0525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6118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1710" y="2063363"/>
                <a:ext cx="440730" cy="438537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3858065" y="1493218"/>
              <a:ext cx="8098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3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888" y="2210294"/>
              <a:ext cx="440730" cy="43853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481" y="2210294"/>
              <a:ext cx="440730" cy="43853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5074" y="2210294"/>
              <a:ext cx="440730" cy="43853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667" y="2210294"/>
              <a:ext cx="440730" cy="43853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259" y="2210294"/>
              <a:ext cx="440730" cy="438537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6121401" y="1462059"/>
            <a:ext cx="520700" cy="328641"/>
          </a:xfrm>
          <a:prstGeom prst="rect">
            <a:avLst/>
          </a:prstGeom>
          <a:solidFill>
            <a:srgbClr val="FBFBFB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2015"/>
          <p:cNvSpPr txBox="1"/>
          <p:nvPr/>
        </p:nvSpPr>
        <p:spPr>
          <a:xfrm>
            <a:off x="5697285" y="177800"/>
            <a:ext cx="18662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Agency FB" pitchFamily="34" charset="0"/>
                <a:ea typeface="微软雅黑" pitchFamily="34" charset="-122"/>
              </a:rPr>
              <a:t>20</a:t>
            </a:r>
            <a:r>
              <a:rPr lang="en-US" altLang="zh-CN" sz="8000" dirty="0" smtClean="0"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rPr>
              <a:t>28</a:t>
            </a:r>
            <a:endParaRPr lang="zh-CN" altLang="en-US" sz="8000" dirty="0" smtClean="0">
              <a:solidFill>
                <a:srgbClr val="FFC000"/>
              </a:solidFill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10798" y="141840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二手车成交量</a:t>
            </a:r>
            <a:r>
              <a:rPr lang="zh-CN" altLang="en-US" sz="2000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预测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14103" y="141840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万辆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93" y="2496738"/>
            <a:ext cx="438537" cy="43853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85" y="2496738"/>
            <a:ext cx="438537" cy="43853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0" y="3036568"/>
            <a:ext cx="438537" cy="43853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86" y="3036567"/>
            <a:ext cx="438537" cy="43853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21" y="3036566"/>
            <a:ext cx="438537" cy="43853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14" y="3036566"/>
            <a:ext cx="438537" cy="43853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80" y="3036568"/>
            <a:ext cx="438537" cy="43853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93" y="3036568"/>
            <a:ext cx="438537" cy="43853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85" y="3036568"/>
            <a:ext cx="438537" cy="438537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99" y="3575670"/>
            <a:ext cx="438537" cy="43853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893" y="3575670"/>
            <a:ext cx="438537" cy="43853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486" y="3575669"/>
            <a:ext cx="438537" cy="438537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64" y="3575668"/>
            <a:ext cx="438537" cy="438537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207" y="3573306"/>
            <a:ext cx="438537" cy="438537"/>
          </a:xfrm>
          <a:prstGeom prst="rect">
            <a:avLst/>
          </a:prstGeom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145" y="0"/>
            <a:ext cx="3153884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椭圆 51"/>
          <p:cNvSpPr/>
          <p:nvPr/>
        </p:nvSpPr>
        <p:spPr>
          <a:xfrm>
            <a:off x="414032" y="1707654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53" name="TextBox 52"/>
          <p:cNvSpPr txBox="1"/>
          <p:nvPr/>
        </p:nvSpPr>
        <p:spPr>
          <a:xfrm>
            <a:off x="936754" y="173973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描述性分析</a:t>
            </a:r>
          </a:p>
        </p:txBody>
      </p:sp>
      <p:sp>
        <p:nvSpPr>
          <p:cNvPr id="54" name="椭圆 53"/>
          <p:cNvSpPr/>
          <p:nvPr/>
        </p:nvSpPr>
        <p:spPr>
          <a:xfrm>
            <a:off x="414032" y="239094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55" name="TextBox 54"/>
          <p:cNvSpPr txBox="1"/>
          <p:nvPr/>
        </p:nvSpPr>
        <p:spPr>
          <a:xfrm>
            <a:off x="936754" y="242302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二元选择性分析</a:t>
            </a:r>
          </a:p>
        </p:txBody>
      </p:sp>
      <p:sp>
        <p:nvSpPr>
          <p:cNvPr id="56" name="椭圆 55"/>
          <p:cNvSpPr/>
          <p:nvPr/>
        </p:nvSpPr>
        <p:spPr>
          <a:xfrm>
            <a:off x="414032" y="3074225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57" name="TextBox 56"/>
          <p:cNvSpPr txBox="1"/>
          <p:nvPr/>
        </p:nvSpPr>
        <p:spPr>
          <a:xfrm>
            <a:off x="936754" y="31063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因子分析</a:t>
            </a:r>
            <a:endParaRPr lang="zh-CN" altLang="en-US" sz="2400" dirty="0">
              <a:solidFill>
                <a:srgbClr val="00ABB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414032" y="3757510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59" name="TextBox 58"/>
          <p:cNvSpPr txBox="1"/>
          <p:nvPr/>
        </p:nvSpPr>
        <p:spPr>
          <a:xfrm>
            <a:off x="934999" y="378959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层次分析法</a:t>
            </a:r>
          </a:p>
        </p:txBody>
      </p:sp>
      <p:sp>
        <p:nvSpPr>
          <p:cNvPr id="60" name="椭圆 59"/>
          <p:cNvSpPr/>
          <p:nvPr/>
        </p:nvSpPr>
        <p:spPr>
          <a:xfrm>
            <a:off x="414032" y="4440796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61" name="TextBox 60"/>
          <p:cNvSpPr txBox="1"/>
          <p:nvPr/>
        </p:nvSpPr>
        <p:spPr>
          <a:xfrm>
            <a:off x="934999" y="447288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成交量预测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383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"/>
    </mc:Choice>
    <mc:Fallback xmlns="">
      <p:transition spd="slow" advClick="0" advTm="1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0"/>
            <a:ext cx="3146005" cy="2279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611560" y="2163423"/>
            <a:ext cx="2246271" cy="553998"/>
            <a:chOff x="611560" y="2163423"/>
            <a:chExt cx="2246271" cy="553998"/>
          </a:xfrm>
        </p:grpSpPr>
        <p:sp>
          <p:nvSpPr>
            <p:cNvPr id="2" name="椭圆 1"/>
            <p:cNvSpPr/>
            <p:nvPr/>
          </p:nvSpPr>
          <p:spPr>
            <a:xfrm>
              <a:off x="611560" y="2193981"/>
              <a:ext cx="492882" cy="492882"/>
            </a:xfrm>
            <a:prstGeom prst="ellipse">
              <a:avLst/>
            </a:prstGeom>
            <a:solidFill>
              <a:srgbClr val="FBFBFB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34282" y="2163423"/>
              <a:ext cx="17235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调研背景</a:t>
              </a:r>
              <a:endParaRPr lang="zh-CN" altLang="en-US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11560" y="3144395"/>
            <a:ext cx="2246271" cy="553998"/>
            <a:chOff x="611560" y="3144395"/>
            <a:chExt cx="2246271" cy="553998"/>
          </a:xfrm>
        </p:grpSpPr>
        <p:sp>
          <p:nvSpPr>
            <p:cNvPr id="4" name="椭圆 3"/>
            <p:cNvSpPr/>
            <p:nvPr/>
          </p:nvSpPr>
          <p:spPr>
            <a:xfrm>
              <a:off x="611560" y="3174953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34282" y="3144395"/>
              <a:ext cx="17235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问题提出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11560" y="4125368"/>
            <a:ext cx="2246271" cy="553998"/>
            <a:chOff x="611560" y="4125368"/>
            <a:chExt cx="2246271" cy="553998"/>
          </a:xfrm>
        </p:grpSpPr>
        <p:sp>
          <p:nvSpPr>
            <p:cNvPr id="5" name="椭圆 4"/>
            <p:cNvSpPr/>
            <p:nvPr/>
          </p:nvSpPr>
          <p:spPr>
            <a:xfrm>
              <a:off x="611560" y="4155926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34282" y="4125368"/>
              <a:ext cx="17235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研究目的</a:t>
              </a:r>
            </a:p>
          </p:txBody>
        </p:sp>
      </p:grpSp>
      <p:grpSp>
        <p:nvGrpSpPr>
          <p:cNvPr id="2060" name="组合 2059"/>
          <p:cNvGrpSpPr/>
          <p:nvPr/>
        </p:nvGrpSpPr>
        <p:grpSpPr>
          <a:xfrm>
            <a:off x="3117347" y="2647802"/>
            <a:ext cx="5620029" cy="2156196"/>
            <a:chOff x="3117347" y="2501391"/>
            <a:chExt cx="5620029" cy="2156196"/>
          </a:xfrm>
        </p:grpSpPr>
        <p:sp>
          <p:nvSpPr>
            <p:cNvPr id="15" name="矩形 14"/>
            <p:cNvSpPr/>
            <p:nvPr/>
          </p:nvSpPr>
          <p:spPr>
            <a:xfrm>
              <a:off x="3408784" y="3067670"/>
              <a:ext cx="532859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  2015</a:t>
              </a: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年国内二手车与新车的销售量呈现</a:t>
              </a:r>
              <a:r>
                <a:rPr lang="en-US" altLang="zh-CN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1:3</a:t>
              </a: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的比例。然而，目前欧美、日本等发达国家，二手车销售利润已经大于新车，二手车与新车的销售量趋于</a:t>
              </a:r>
              <a:r>
                <a:rPr lang="en-US" altLang="zh-CN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1.</a:t>
              </a:r>
              <a:endParaRPr lang="zh-CN" altLang="en-US" dirty="0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7347" y="2501391"/>
              <a:ext cx="573249" cy="57324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8164127" y="4084338"/>
              <a:ext cx="573249" cy="573249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5"/>
          <a:stretch/>
        </p:blipFill>
        <p:spPr>
          <a:xfrm>
            <a:off x="4139952" y="721300"/>
            <a:ext cx="3601842" cy="2346370"/>
          </a:xfrm>
          <a:prstGeom prst="rect">
            <a:avLst/>
          </a:prstGeom>
          <a:effectLst>
            <a:innerShdw blurRad="63500" dist="38100" dir="13080000">
              <a:prstClr val="black">
                <a:alpha val="32000"/>
              </a:prstClr>
            </a:innerShdw>
          </a:effectLst>
        </p:spPr>
      </p:pic>
      <p:grpSp>
        <p:nvGrpSpPr>
          <p:cNvPr id="2059" name="组合 2058"/>
          <p:cNvGrpSpPr/>
          <p:nvPr/>
        </p:nvGrpSpPr>
        <p:grpSpPr>
          <a:xfrm>
            <a:off x="3124073" y="194781"/>
            <a:ext cx="5682745" cy="2271823"/>
            <a:chOff x="3124073" y="194781"/>
            <a:chExt cx="5682745" cy="2271823"/>
          </a:xfrm>
        </p:grpSpPr>
        <p:grpSp>
          <p:nvGrpSpPr>
            <p:cNvPr id="24" name="组合 23"/>
            <p:cNvGrpSpPr/>
            <p:nvPr/>
          </p:nvGrpSpPr>
          <p:grpSpPr>
            <a:xfrm>
              <a:off x="3124073" y="1423390"/>
              <a:ext cx="587130" cy="506800"/>
              <a:chOff x="3581398" y="331388"/>
              <a:chExt cx="504056" cy="435091"/>
            </a:xfrm>
          </p:grpSpPr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44" t="3518" r="15389" b="2783"/>
              <a:stretch/>
            </p:blipFill>
            <p:spPr bwMode="auto">
              <a:xfrm>
                <a:off x="3581398" y="331388"/>
                <a:ext cx="504056" cy="4350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2" name="椭圆 21"/>
              <p:cNvSpPr/>
              <p:nvPr/>
            </p:nvSpPr>
            <p:spPr>
              <a:xfrm>
                <a:off x="3646190" y="338441"/>
                <a:ext cx="411460" cy="411460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5076056" y="194781"/>
              <a:ext cx="492808" cy="500924"/>
              <a:chOff x="3487372" y="1090679"/>
              <a:chExt cx="406448" cy="413142"/>
            </a:xfrm>
          </p:grpSpPr>
          <p:pic>
            <p:nvPicPr>
              <p:cNvPr id="2053" name="Picture 5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C7EDCC"/>
                  </a:clrFrom>
                  <a:clrTo>
                    <a:srgbClr val="C7EDCC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44" t="3686" r="27008" b="1198"/>
              <a:stretch/>
            </p:blipFill>
            <p:spPr bwMode="auto">
              <a:xfrm>
                <a:off x="3487372" y="1090679"/>
                <a:ext cx="406448" cy="4131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" name="椭圆 24"/>
              <p:cNvSpPr/>
              <p:nvPr/>
            </p:nvSpPr>
            <p:spPr>
              <a:xfrm>
                <a:off x="3508166" y="1096326"/>
                <a:ext cx="382796" cy="382796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098498" y="717573"/>
              <a:ext cx="519192" cy="502202"/>
              <a:chOff x="7524328" y="600347"/>
              <a:chExt cx="2630113" cy="2544048"/>
            </a:xfrm>
          </p:grpSpPr>
          <p:pic>
            <p:nvPicPr>
              <p:cNvPr id="2054" name="Picture 6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clrChange>
                  <a:clrFrom>
                    <a:srgbClr val="C7EDCC"/>
                  </a:clrFrom>
                  <a:clrTo>
                    <a:srgbClr val="C7EDCC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60" t="3523" r="36703" b="4164"/>
              <a:stretch/>
            </p:blipFill>
            <p:spPr bwMode="auto">
              <a:xfrm>
                <a:off x="7524328" y="600347"/>
                <a:ext cx="2220686" cy="25440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7" name="椭圆 26"/>
              <p:cNvSpPr/>
              <p:nvPr/>
            </p:nvSpPr>
            <p:spPr>
              <a:xfrm>
                <a:off x="7774534" y="682420"/>
                <a:ext cx="2379907" cy="2379901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691527" flipV="1">
              <a:off x="4184432" y="1267609"/>
              <a:ext cx="127066" cy="1080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40018" flipV="1">
              <a:off x="5592648" y="621347"/>
              <a:ext cx="185202" cy="11968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88633" flipV="1">
              <a:off x="7591568" y="927803"/>
              <a:ext cx="111846" cy="1150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411613" flipV="1">
              <a:off x="7393367" y="1362317"/>
              <a:ext cx="111846" cy="1339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049" name="组合 2048"/>
            <p:cNvGrpSpPr/>
            <p:nvPr/>
          </p:nvGrpSpPr>
          <p:grpSpPr>
            <a:xfrm>
              <a:off x="8172775" y="1919287"/>
              <a:ext cx="634043" cy="547317"/>
              <a:chOff x="8172775" y="1919287"/>
              <a:chExt cx="634043" cy="547317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8172775" y="1930190"/>
                <a:ext cx="536414" cy="536414"/>
              </a:xfrm>
              <a:prstGeom prst="ellipse">
                <a:avLst/>
              </a:prstGeom>
              <a:noFill/>
              <a:ln w="25400">
                <a:solidFill>
                  <a:srgbClr val="FFC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58" name="Picture 10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691" t="3929" r="18737" b="24055"/>
              <a:stretch/>
            </p:blipFill>
            <p:spPr bwMode="auto">
              <a:xfrm>
                <a:off x="8301100" y="1919287"/>
                <a:ext cx="505718" cy="469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76370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5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58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58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21261" y="1416791"/>
            <a:ext cx="996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15.940</a:t>
            </a:r>
            <a:endParaRPr lang="zh-CN" altLang="en-US" sz="200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59300" y="1779662"/>
            <a:ext cx="3709822" cy="1155613"/>
            <a:chOff x="3563888" y="1493218"/>
            <a:chExt cx="3709822" cy="1155613"/>
          </a:xfrm>
        </p:grpSpPr>
        <p:grpSp>
          <p:nvGrpSpPr>
            <p:cNvPr id="4" name="组合 3"/>
            <p:cNvGrpSpPr/>
            <p:nvPr/>
          </p:nvGrpSpPr>
          <p:grpSpPr>
            <a:xfrm>
              <a:off x="4650609" y="1670157"/>
              <a:ext cx="2623101" cy="438537"/>
              <a:chOff x="5909339" y="2063363"/>
              <a:chExt cx="2623101" cy="438537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9339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4932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0525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6118" y="2063363"/>
                <a:ext cx="440730" cy="438537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1710" y="2063363"/>
                <a:ext cx="440730" cy="438537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3858065" y="1493218"/>
              <a:ext cx="8098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3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888" y="2210294"/>
              <a:ext cx="440730" cy="43853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481" y="2210294"/>
              <a:ext cx="440730" cy="43853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5074" y="2210294"/>
              <a:ext cx="440730" cy="43853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667" y="2210294"/>
              <a:ext cx="440730" cy="43853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259" y="2210294"/>
              <a:ext cx="440730" cy="438537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6121401" y="1462059"/>
            <a:ext cx="520700" cy="328641"/>
          </a:xfrm>
          <a:prstGeom prst="rect">
            <a:avLst/>
          </a:prstGeom>
          <a:solidFill>
            <a:srgbClr val="FBFBFB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2015"/>
          <p:cNvSpPr txBox="1"/>
          <p:nvPr/>
        </p:nvSpPr>
        <p:spPr>
          <a:xfrm>
            <a:off x="5697285" y="177800"/>
            <a:ext cx="19094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Agency FB" pitchFamily="34" charset="0"/>
                <a:ea typeface="微软雅黑" pitchFamily="34" charset="-122"/>
              </a:rPr>
              <a:t>20</a:t>
            </a:r>
            <a:r>
              <a:rPr lang="en-US" altLang="zh-CN" sz="8000" dirty="0" smtClean="0"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rPr>
              <a:t>30</a:t>
            </a:r>
            <a:endParaRPr lang="zh-CN" altLang="en-US" sz="8000" dirty="0" smtClean="0">
              <a:solidFill>
                <a:srgbClr val="FFC000"/>
              </a:solidFill>
              <a:latin typeface="Agency FB" pitchFamily="34" charset="0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10798" y="141840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二手车成交量</a:t>
            </a:r>
            <a:r>
              <a:rPr lang="zh-CN" altLang="en-US" sz="2000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预测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14103" y="141840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万辆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93" y="2496738"/>
            <a:ext cx="438537" cy="43853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85" y="2496738"/>
            <a:ext cx="438537" cy="43853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86" y="3036567"/>
            <a:ext cx="438537" cy="43853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21" y="3036566"/>
            <a:ext cx="438537" cy="43853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14" y="3036566"/>
            <a:ext cx="438537" cy="43853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80" y="3036568"/>
            <a:ext cx="438537" cy="43853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93" y="3036568"/>
            <a:ext cx="438537" cy="43853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85" y="3036568"/>
            <a:ext cx="438537" cy="43853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893" y="3575670"/>
            <a:ext cx="438537" cy="43853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486" y="3575669"/>
            <a:ext cx="438537" cy="438537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64" y="3575668"/>
            <a:ext cx="438537" cy="438537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207" y="3573306"/>
            <a:ext cx="438537" cy="43853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896" y="3573305"/>
            <a:ext cx="438537" cy="438537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488" y="3573304"/>
            <a:ext cx="438537" cy="43853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00" y="3036568"/>
            <a:ext cx="438537" cy="438537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99" y="3575670"/>
            <a:ext cx="438537" cy="438537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-108520" y="411510"/>
            <a:ext cx="4638652" cy="4630263"/>
            <a:chOff x="-108520" y="411510"/>
            <a:chExt cx="4638652" cy="4630263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8520" y="411510"/>
              <a:ext cx="4638652" cy="46302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矩形 48"/>
            <p:cNvSpPr/>
            <p:nvPr/>
          </p:nvSpPr>
          <p:spPr>
            <a:xfrm>
              <a:off x="545667" y="600140"/>
              <a:ext cx="1660560" cy="35129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526617" y="569886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rPr>
                <a:t>成交量预测图</a:t>
              </a:r>
              <a:endParaRPr lang="zh-CN" altLang="zh-CN" sz="2000" dirty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5667" y="1095236"/>
              <a:ext cx="36471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增加的比例幅度大致保持</a:t>
              </a:r>
              <a:r>
                <a:rPr lang="zh-CN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均匀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变化，变化</a:t>
              </a:r>
              <a:r>
                <a:rPr lang="zh-CN" altLang="zh-CN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率仍保持有</a:t>
              </a:r>
              <a:r>
                <a:rPr lang="zh-CN" altLang="zh-CN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上涨态势。</a:t>
              </a:r>
              <a:endParaRPr lang="zh-CN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-385145" y="0"/>
            <a:ext cx="3661001" cy="4934545"/>
            <a:chOff x="-385145" y="0"/>
            <a:chExt cx="3661001" cy="4934545"/>
          </a:xfrm>
        </p:grpSpPr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5145" y="0"/>
              <a:ext cx="3153884" cy="2278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3" name="椭圆 52"/>
            <p:cNvSpPr/>
            <p:nvPr/>
          </p:nvSpPr>
          <p:spPr>
            <a:xfrm>
              <a:off x="414032" y="1707654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36754" y="1739738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描述性分析</a:t>
              </a:r>
            </a:p>
          </p:txBody>
        </p:sp>
        <p:sp>
          <p:nvSpPr>
            <p:cNvPr id="55" name="椭圆 54"/>
            <p:cNvSpPr/>
            <p:nvPr/>
          </p:nvSpPr>
          <p:spPr>
            <a:xfrm>
              <a:off x="414032" y="2390940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36754" y="2423024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二元选择性分析</a:t>
              </a:r>
            </a:p>
          </p:txBody>
        </p:sp>
        <p:sp>
          <p:nvSpPr>
            <p:cNvPr id="57" name="椭圆 56"/>
            <p:cNvSpPr/>
            <p:nvPr/>
          </p:nvSpPr>
          <p:spPr>
            <a:xfrm>
              <a:off x="414032" y="3074225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36754" y="3106309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因子分析</a:t>
              </a:r>
              <a:endParaRPr lang="zh-CN" altLang="en-US" sz="24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414032" y="3757510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34999" y="3789594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层次分析法</a:t>
              </a:r>
            </a:p>
          </p:txBody>
        </p:sp>
        <p:sp>
          <p:nvSpPr>
            <p:cNvPr id="61" name="椭圆 60"/>
            <p:cNvSpPr/>
            <p:nvPr/>
          </p:nvSpPr>
          <p:spPr>
            <a:xfrm>
              <a:off x="414032" y="4440796"/>
              <a:ext cx="492882" cy="492882"/>
            </a:xfrm>
            <a:prstGeom prst="ellipse">
              <a:avLst/>
            </a:prstGeom>
            <a:solidFill>
              <a:srgbClr val="FBFBFB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34999" y="4472880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成交量预测</a:t>
              </a:r>
              <a:endPara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0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131840" y="432718"/>
            <a:ext cx="5760640" cy="4103757"/>
            <a:chOff x="961911" y="0"/>
            <a:chExt cx="7220177" cy="51435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911" y="0"/>
              <a:ext cx="7220177" cy="51435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911" y="0"/>
              <a:ext cx="7220177" cy="51435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911" y="0"/>
              <a:ext cx="7220177" cy="51435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" name="矩形 8"/>
          <p:cNvSpPr/>
          <p:nvPr/>
        </p:nvSpPr>
        <p:spPr>
          <a:xfrm>
            <a:off x="3504857" y="651585"/>
            <a:ext cx="2108269" cy="504056"/>
          </a:xfrm>
          <a:prstGeom prst="rect">
            <a:avLst/>
          </a:prstGeom>
          <a:solidFill>
            <a:srgbClr val="FBFBFB"/>
          </a:solidFill>
          <a:ln w="127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488089" y="626614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组合时序图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3563888" y="4493556"/>
            <a:ext cx="864096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629797" y="4493556"/>
            <a:ext cx="864096" cy="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07975" y="4215234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私家车拥有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量对数序列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05712" y="4147982"/>
            <a:ext cx="5485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endParaRPr lang="zh-CN" altLang="en-US" sz="28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61682" y="4117204"/>
            <a:ext cx="8194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LP</a:t>
            </a:r>
            <a:endParaRPr lang="zh-CN" altLang="en-US" sz="4400" dirty="0"/>
          </a:p>
        </p:txBody>
      </p:sp>
      <p:sp>
        <p:nvSpPr>
          <p:cNvPr id="3" name="矩形 2"/>
          <p:cNvSpPr/>
          <p:nvPr/>
        </p:nvSpPr>
        <p:spPr>
          <a:xfrm>
            <a:off x="7524328" y="4202534"/>
            <a:ext cx="13292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二手车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成交量</a:t>
            </a:r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2" t="24297" r="26188" b="27107"/>
          <a:stretch/>
        </p:blipFill>
        <p:spPr>
          <a:xfrm>
            <a:off x="-133351" y="651585"/>
            <a:ext cx="3621439" cy="346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0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01" y="846976"/>
            <a:ext cx="6189389" cy="15838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1" y="2788051"/>
            <a:ext cx="6192688" cy="1583899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7465429" y="3250705"/>
            <a:ext cx="1098910" cy="370590"/>
          </a:xfrm>
          <a:prstGeom prst="ellipse">
            <a:avLst/>
          </a:prstGeom>
          <a:noFill/>
          <a:ln w="317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7433530" y="1306489"/>
            <a:ext cx="1098910" cy="370590"/>
          </a:xfrm>
          <a:prstGeom prst="ellipse">
            <a:avLst/>
          </a:prstGeom>
          <a:noFill/>
          <a:ln w="317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06376" y="1077580"/>
            <a:ext cx="553998" cy="286232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差分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单位根检验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309574" y="1170796"/>
            <a:ext cx="0" cy="271830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2031491" y="538716"/>
            <a:ext cx="616520" cy="616520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031491" y="2521626"/>
            <a:ext cx="616520" cy="616520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040761" y="564998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LP</a:t>
            </a:r>
            <a:endParaRPr lang="zh-CN" altLang="en-US" sz="3000" dirty="0" smtClean="0">
              <a:solidFill>
                <a:srgbClr val="006E7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128" y="251209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x</a:t>
            </a:r>
            <a:endParaRPr lang="zh-CN" altLang="en-US" sz="3000" dirty="0" smtClean="0">
              <a:solidFill>
                <a:srgbClr val="006E7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151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28110" y="1506796"/>
            <a:ext cx="2339102" cy="432048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114945"/>
            <a:ext cx="6732240" cy="14622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28110" y="149804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dirty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rPr>
              <a:t>格兰杰因果检验</a:t>
            </a:r>
            <a:endParaRPr lang="zh-CN" altLang="en-US" sz="2400" dirty="0">
              <a:solidFill>
                <a:srgbClr val="006E7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449716" y="2594620"/>
            <a:ext cx="756592" cy="1031786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81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65028" y="1391337"/>
            <a:ext cx="3987007" cy="2185214"/>
            <a:chOff x="2365028" y="1391337"/>
            <a:chExt cx="3987007" cy="2185214"/>
          </a:xfrm>
        </p:grpSpPr>
        <p:sp>
          <p:nvSpPr>
            <p:cNvPr id="3" name="圆角矩形 2"/>
            <p:cNvSpPr/>
            <p:nvPr/>
          </p:nvSpPr>
          <p:spPr>
            <a:xfrm>
              <a:off x="2466628" y="1569261"/>
              <a:ext cx="1728192" cy="1728192"/>
            </a:xfrm>
            <a:prstGeom prst="roundRect">
              <a:avLst/>
            </a:prstGeom>
            <a:solidFill>
              <a:srgbClr val="FBFBFB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365028" y="1391337"/>
              <a:ext cx="1928733" cy="218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600" dirty="0" smtClean="0">
                  <a:solidFill>
                    <a:srgbClr val="00969C"/>
                  </a:solidFill>
                  <a:latin typeface="方正粗宋简体" pitchFamily="65" charset="-122"/>
                  <a:ea typeface="方正粗宋简体" pitchFamily="65" charset="-122"/>
                </a:rPr>
                <a:t>肆</a:t>
              </a:r>
              <a:endParaRPr lang="zh-CN" altLang="en-US" sz="13600" dirty="0">
                <a:solidFill>
                  <a:srgbClr val="00969C"/>
                </a:solidFill>
                <a:latin typeface="方正粗宋简体" pitchFamily="65" charset="-122"/>
                <a:ea typeface="方正粗宋简体" pitchFamily="65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237236" y="2371148"/>
              <a:ext cx="179921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four</a:t>
              </a:r>
              <a:endParaRPr lang="zh-CN" altLang="en-US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43766" y="2804463"/>
              <a:ext cx="210826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结论与建议</a:t>
              </a:r>
              <a:endParaRPr lang="zh-CN" altLang="en-US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43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237197" y="2085596"/>
            <a:ext cx="1308756" cy="1308755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67000"/>
                </a:schemeClr>
              </a:gs>
              <a:gs pos="39000">
                <a:srgbClr val="FFFFFF">
                  <a:alpha val="4000"/>
                </a:srgbClr>
              </a:gs>
              <a:gs pos="33000">
                <a:srgbClr val="FFFFFF">
                  <a:alpha val="5000"/>
                </a:srgbClr>
              </a:gs>
              <a:gs pos="70000">
                <a:schemeClr val="bg1">
                  <a:alpha val="41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8425">
            <a:solidFill>
              <a:schemeClr val="bg1">
                <a:alpha val="9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 hidden="1"/>
          <p:cNvSpPr/>
          <p:nvPr/>
        </p:nvSpPr>
        <p:spPr>
          <a:xfrm>
            <a:off x="5126847" y="850178"/>
            <a:ext cx="237241" cy="237241"/>
          </a:xfrm>
          <a:prstGeom prst="ellipse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同心圆 3" hidden="1"/>
          <p:cNvSpPr/>
          <p:nvPr/>
        </p:nvSpPr>
        <p:spPr>
          <a:xfrm>
            <a:off x="5364088" y="826559"/>
            <a:ext cx="142241" cy="142240"/>
          </a:xfrm>
          <a:prstGeom prst="donut">
            <a:avLst>
              <a:gd name="adj" fmla="val 378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5038133" y="1886533"/>
            <a:ext cx="1706883" cy="170688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4461440" y="1347614"/>
            <a:ext cx="2860266" cy="286129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/>
          <p:cNvGrpSpPr/>
          <p:nvPr/>
        </p:nvGrpSpPr>
        <p:grpSpPr>
          <a:xfrm>
            <a:off x="2984323" y="1472602"/>
            <a:ext cx="2053810" cy="830997"/>
            <a:chOff x="2984323" y="1472602"/>
            <a:chExt cx="2053810" cy="830997"/>
          </a:xfrm>
        </p:grpSpPr>
        <p:sp>
          <p:nvSpPr>
            <p:cNvPr id="58" name="TextBox 57"/>
            <p:cNvSpPr txBox="1"/>
            <p:nvPr/>
          </p:nvSpPr>
          <p:spPr>
            <a:xfrm>
              <a:off x="2984323" y="1472602"/>
              <a:ext cx="11079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性   别</a:t>
              </a:r>
              <a:r>
                <a:rPr lang="en-US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/>
              </a:r>
              <a:br>
                <a:rPr lang="en-US" altLang="zh-CN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</a:br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私家车</a:t>
              </a:r>
            </a:p>
          </p:txBody>
        </p:sp>
        <p:sp>
          <p:nvSpPr>
            <p:cNvPr id="31" name="椭圆 30"/>
            <p:cNvSpPr/>
            <p:nvPr/>
          </p:nvSpPr>
          <p:spPr>
            <a:xfrm>
              <a:off x="4291374" y="1513152"/>
              <a:ext cx="746759" cy="746759"/>
            </a:xfrm>
            <a:prstGeom prst="ellipse">
              <a:avLst/>
            </a:prstGeom>
            <a:solidFill>
              <a:srgbClr val="00C6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4368613" y="1590391"/>
              <a:ext cx="592281" cy="5922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6654" y="1691278"/>
              <a:ext cx="433144" cy="362463"/>
            </a:xfrm>
            <a:prstGeom prst="rect">
              <a:avLst/>
            </a:prstGeom>
          </p:spPr>
        </p:pic>
      </p:grpSp>
      <p:grpSp>
        <p:nvGrpSpPr>
          <p:cNvPr id="79" name="组合 78"/>
          <p:cNvGrpSpPr/>
          <p:nvPr/>
        </p:nvGrpSpPr>
        <p:grpSpPr>
          <a:xfrm>
            <a:off x="6745015" y="3237946"/>
            <a:ext cx="2139164" cy="746759"/>
            <a:chOff x="6745015" y="3237946"/>
            <a:chExt cx="2139164" cy="746759"/>
          </a:xfrm>
        </p:grpSpPr>
        <p:sp>
          <p:nvSpPr>
            <p:cNvPr id="56" name="TextBox 55"/>
            <p:cNvSpPr txBox="1"/>
            <p:nvPr/>
          </p:nvSpPr>
          <p:spPr>
            <a:xfrm>
              <a:off x="7468407" y="339833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售后保障</a:t>
              </a:r>
            </a:p>
          </p:txBody>
        </p:sp>
        <p:sp>
          <p:nvSpPr>
            <p:cNvPr id="19" name="椭圆 18"/>
            <p:cNvSpPr/>
            <p:nvPr/>
          </p:nvSpPr>
          <p:spPr>
            <a:xfrm>
              <a:off x="6745015" y="3237946"/>
              <a:ext cx="746759" cy="746759"/>
            </a:xfrm>
            <a:prstGeom prst="ellipse">
              <a:avLst/>
            </a:prstGeom>
            <a:solidFill>
              <a:srgbClr val="00C6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6822254" y="3315185"/>
              <a:ext cx="592281" cy="5922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4187" y="3357952"/>
              <a:ext cx="511596" cy="511596"/>
            </a:xfrm>
            <a:prstGeom prst="rect">
              <a:avLst/>
            </a:prstGeom>
          </p:spPr>
        </p:pic>
      </p:grpSp>
      <p:grpSp>
        <p:nvGrpSpPr>
          <p:cNvPr id="78" name="组合 77"/>
          <p:cNvGrpSpPr/>
          <p:nvPr/>
        </p:nvGrpSpPr>
        <p:grpSpPr>
          <a:xfrm>
            <a:off x="6745015" y="1513152"/>
            <a:ext cx="2139164" cy="746759"/>
            <a:chOff x="6745015" y="1513152"/>
            <a:chExt cx="2139164" cy="746759"/>
          </a:xfrm>
        </p:grpSpPr>
        <p:sp>
          <p:nvSpPr>
            <p:cNvPr id="57" name="TextBox 56"/>
            <p:cNvSpPr txBox="1"/>
            <p:nvPr/>
          </p:nvSpPr>
          <p:spPr>
            <a:xfrm>
              <a:off x="7468407" y="164167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政府政策</a:t>
              </a:r>
            </a:p>
          </p:txBody>
        </p:sp>
        <p:sp>
          <p:nvSpPr>
            <p:cNvPr id="7" name="椭圆 6"/>
            <p:cNvSpPr/>
            <p:nvPr/>
          </p:nvSpPr>
          <p:spPr>
            <a:xfrm>
              <a:off x="6745015" y="1513152"/>
              <a:ext cx="746759" cy="746759"/>
            </a:xfrm>
            <a:prstGeom prst="ellipse">
              <a:avLst/>
            </a:prstGeom>
            <a:solidFill>
              <a:srgbClr val="00C6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822254" y="1590391"/>
              <a:ext cx="592281" cy="5922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059" y="1695194"/>
              <a:ext cx="371853" cy="371853"/>
            </a:xfrm>
            <a:prstGeom prst="rect">
              <a:avLst/>
            </a:prstGeom>
          </p:spPr>
        </p:pic>
      </p:grpSp>
      <p:grpSp>
        <p:nvGrpSpPr>
          <p:cNvPr id="65" name="组合 64"/>
          <p:cNvGrpSpPr/>
          <p:nvPr/>
        </p:nvGrpSpPr>
        <p:grpSpPr>
          <a:xfrm>
            <a:off x="5862779" y="1445051"/>
            <a:ext cx="61666" cy="2595020"/>
            <a:chOff x="4538379" y="1378338"/>
            <a:chExt cx="72000" cy="3029905"/>
          </a:xfrm>
        </p:grpSpPr>
        <p:sp>
          <p:nvSpPr>
            <p:cNvPr id="55" name="等腰三角形 54"/>
            <p:cNvSpPr/>
            <p:nvPr/>
          </p:nvSpPr>
          <p:spPr>
            <a:xfrm>
              <a:off x="4538379" y="1378338"/>
              <a:ext cx="72000" cy="1440000"/>
            </a:xfrm>
            <a:prstGeom prst="triangle">
              <a:avLst/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flipV="1">
              <a:off x="4538379" y="2968243"/>
              <a:ext cx="72000" cy="1440000"/>
            </a:xfrm>
            <a:prstGeom prst="triangle">
              <a:avLst/>
            </a:prstGeom>
            <a:noFill/>
            <a:ln w="635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699792" y="3191808"/>
            <a:ext cx="2338341" cy="830997"/>
            <a:chOff x="2699792" y="3191808"/>
            <a:chExt cx="2338341" cy="830997"/>
          </a:xfrm>
        </p:grpSpPr>
        <p:sp>
          <p:nvSpPr>
            <p:cNvPr id="25" name="椭圆 24"/>
            <p:cNvSpPr/>
            <p:nvPr/>
          </p:nvSpPr>
          <p:spPr>
            <a:xfrm>
              <a:off x="4291374" y="3237946"/>
              <a:ext cx="746759" cy="746759"/>
            </a:xfrm>
            <a:prstGeom prst="ellipse">
              <a:avLst/>
            </a:prstGeom>
            <a:solidFill>
              <a:srgbClr val="00C6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4368613" y="3315185"/>
              <a:ext cx="592281" cy="5922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277" y="3421691"/>
              <a:ext cx="414952" cy="414952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2699792" y="3191808"/>
              <a:ext cx="17235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信誉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秩序</a:t>
              </a:r>
              <a:endPara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车况信息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918258" y="2354905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结论</a:t>
            </a:r>
          </a:p>
        </p:txBody>
      </p: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200" y="0"/>
            <a:ext cx="3184746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椭圆 73"/>
          <p:cNvSpPr/>
          <p:nvPr/>
        </p:nvSpPr>
        <p:spPr>
          <a:xfrm>
            <a:off x="395536" y="2385463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75" name="椭圆 74"/>
          <p:cNvSpPr/>
          <p:nvPr/>
        </p:nvSpPr>
        <p:spPr>
          <a:xfrm>
            <a:off x="395536" y="3366435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918258" y="3335877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建议</a:t>
            </a:r>
          </a:p>
        </p:txBody>
      </p:sp>
      <p:pic>
        <p:nvPicPr>
          <p:cNvPr id="77" name="图片 76" hidden="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62577">
            <a:off x="5716638" y="1481802"/>
            <a:ext cx="353949" cy="255562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095" y="2479624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2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180000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80000">
                                      <p:cBhvr>
                                        <p:cTn id="50" dur="7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6600000">
                                      <p:cBhvr>
                                        <p:cTn id="54" dur="8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200000">
                                      <p:cBhvr>
                                        <p:cTn id="58" dur="7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00"/>
                            </p:stCondLst>
                            <p:childTnLst>
                              <p:par>
                                <p:cTn id="6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5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直接连接符 131"/>
          <p:cNvCxnSpPr>
            <a:stCxn id="73" idx="3"/>
          </p:cNvCxnSpPr>
          <p:nvPr/>
        </p:nvCxnSpPr>
        <p:spPr>
          <a:xfrm flipH="1">
            <a:off x="3516327" y="1480741"/>
            <a:ext cx="1091998" cy="734832"/>
          </a:xfrm>
          <a:prstGeom prst="line">
            <a:avLst/>
          </a:prstGeom>
          <a:ln w="19050">
            <a:solidFill>
              <a:schemeClr val="bg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>
            <a:stCxn id="85" idx="2"/>
          </p:cNvCxnSpPr>
          <p:nvPr/>
        </p:nvCxnSpPr>
        <p:spPr>
          <a:xfrm flipH="1" flipV="1">
            <a:off x="4998324" y="1404015"/>
            <a:ext cx="1225620" cy="689235"/>
          </a:xfrm>
          <a:prstGeom prst="line">
            <a:avLst/>
          </a:prstGeom>
          <a:ln w="19050">
            <a:solidFill>
              <a:schemeClr val="bg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/>
        </p:nvCxnSpPr>
        <p:spPr>
          <a:xfrm flipV="1">
            <a:off x="5766892" y="2223064"/>
            <a:ext cx="720072" cy="821061"/>
          </a:xfrm>
          <a:prstGeom prst="line">
            <a:avLst/>
          </a:prstGeom>
          <a:ln w="19050">
            <a:solidFill>
              <a:schemeClr val="bg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 flipV="1">
            <a:off x="3520539" y="3334625"/>
            <a:ext cx="1794033" cy="741790"/>
          </a:xfrm>
          <a:prstGeom prst="line">
            <a:avLst/>
          </a:prstGeom>
          <a:ln w="19050">
            <a:solidFill>
              <a:schemeClr val="bg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 flipH="1" flipV="1">
            <a:off x="2966384" y="3285450"/>
            <a:ext cx="298183" cy="790965"/>
          </a:xfrm>
          <a:prstGeom prst="line">
            <a:avLst/>
          </a:prstGeom>
          <a:ln w="19050">
            <a:solidFill>
              <a:schemeClr val="bg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组合 70"/>
          <p:cNvGrpSpPr/>
          <p:nvPr/>
        </p:nvGrpSpPr>
        <p:grpSpPr>
          <a:xfrm>
            <a:off x="4253436" y="636206"/>
            <a:ext cx="1022299" cy="939443"/>
            <a:chOff x="4841235" y="483518"/>
            <a:chExt cx="1022299" cy="939443"/>
          </a:xfrm>
        </p:grpSpPr>
        <p:grpSp>
          <p:nvGrpSpPr>
            <p:cNvPr id="72" name="组合 71"/>
            <p:cNvGrpSpPr/>
            <p:nvPr/>
          </p:nvGrpSpPr>
          <p:grpSpPr>
            <a:xfrm>
              <a:off x="4841235" y="483518"/>
              <a:ext cx="1022299" cy="926459"/>
              <a:chOff x="2541423" y="947154"/>
              <a:chExt cx="1022299" cy="926459"/>
            </a:xfrm>
          </p:grpSpPr>
          <p:cxnSp>
            <p:nvCxnSpPr>
              <p:cNvPr id="75" name="直接连接符 74"/>
              <p:cNvCxnSpPr/>
              <p:nvPr/>
            </p:nvCxnSpPr>
            <p:spPr>
              <a:xfrm flipV="1">
                <a:off x="2541423" y="1467407"/>
                <a:ext cx="592487" cy="406206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flipV="1">
                <a:off x="3133910" y="947154"/>
                <a:ext cx="0" cy="520253"/>
              </a:xfrm>
              <a:prstGeom prst="line">
                <a:avLst/>
              </a:prstGeom>
              <a:ln>
                <a:solidFill>
                  <a:schemeClr val="bg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3133910" y="947154"/>
                <a:ext cx="156076" cy="69234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flipV="1">
                <a:off x="3289986" y="1293327"/>
                <a:ext cx="260127" cy="34617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flipH="1">
                <a:off x="3133910" y="1293327"/>
                <a:ext cx="416203" cy="346173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3133910" y="1639499"/>
                <a:ext cx="429812" cy="738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>
                <a:off x="3029861" y="1709597"/>
                <a:ext cx="533861" cy="7489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flipH="1">
                <a:off x="2541423" y="1717085"/>
                <a:ext cx="488437" cy="15652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椭圆 72"/>
            <p:cNvSpPr/>
            <p:nvPr/>
          </p:nvSpPr>
          <p:spPr>
            <a:xfrm>
              <a:off x="5101216" y="774889"/>
              <a:ext cx="648072" cy="64807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829" y="777000"/>
              <a:ext cx="596847" cy="596848"/>
            </a:xfrm>
            <a:prstGeom prst="rect">
              <a:avLst/>
            </a:prstGeom>
          </p:spPr>
        </p:pic>
      </p:grpSp>
      <p:grpSp>
        <p:nvGrpSpPr>
          <p:cNvPr id="83" name="组合 82"/>
          <p:cNvGrpSpPr/>
          <p:nvPr/>
        </p:nvGrpSpPr>
        <p:grpSpPr>
          <a:xfrm>
            <a:off x="5998526" y="1453130"/>
            <a:ext cx="1022299" cy="964156"/>
            <a:chOff x="4451104" y="1845786"/>
            <a:chExt cx="1022299" cy="964156"/>
          </a:xfrm>
        </p:grpSpPr>
        <p:grpSp>
          <p:nvGrpSpPr>
            <p:cNvPr id="84" name="组合 83"/>
            <p:cNvGrpSpPr/>
            <p:nvPr/>
          </p:nvGrpSpPr>
          <p:grpSpPr>
            <a:xfrm>
              <a:off x="4451104" y="1845786"/>
              <a:ext cx="1022299" cy="926459"/>
              <a:chOff x="2541423" y="947154"/>
              <a:chExt cx="1022299" cy="926459"/>
            </a:xfrm>
          </p:grpSpPr>
          <p:cxnSp>
            <p:nvCxnSpPr>
              <p:cNvPr id="87" name="直接连接符 86"/>
              <p:cNvCxnSpPr/>
              <p:nvPr/>
            </p:nvCxnSpPr>
            <p:spPr>
              <a:xfrm flipV="1">
                <a:off x="2541423" y="1467407"/>
                <a:ext cx="592487" cy="406206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flipV="1">
                <a:off x="3133910" y="947154"/>
                <a:ext cx="0" cy="520253"/>
              </a:xfrm>
              <a:prstGeom prst="line">
                <a:avLst/>
              </a:prstGeom>
              <a:ln>
                <a:solidFill>
                  <a:schemeClr val="bg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3133910" y="947154"/>
                <a:ext cx="156076" cy="69234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V="1">
                <a:off x="3289986" y="1293327"/>
                <a:ext cx="260127" cy="34617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H="1">
                <a:off x="3133910" y="1293327"/>
                <a:ext cx="416203" cy="346173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>
                <a:off x="3133910" y="1639499"/>
                <a:ext cx="429812" cy="738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 flipH="1">
                <a:off x="3029861" y="1709597"/>
                <a:ext cx="533861" cy="7489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 flipH="1">
                <a:off x="2541423" y="1717085"/>
                <a:ext cx="488437" cy="15652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椭圆 84"/>
            <p:cNvSpPr/>
            <p:nvPr/>
          </p:nvSpPr>
          <p:spPr>
            <a:xfrm>
              <a:off x="4676522" y="2161870"/>
              <a:ext cx="648072" cy="64807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737" y="2269256"/>
              <a:ext cx="484099" cy="484100"/>
            </a:xfrm>
            <a:prstGeom prst="rect">
              <a:avLst/>
            </a:prstGeom>
          </p:spPr>
        </p:pic>
      </p:grpSp>
      <p:grpSp>
        <p:nvGrpSpPr>
          <p:cNvPr id="95" name="组合 94"/>
          <p:cNvGrpSpPr/>
          <p:nvPr/>
        </p:nvGrpSpPr>
        <p:grpSpPr>
          <a:xfrm>
            <a:off x="5018329" y="2642279"/>
            <a:ext cx="1022299" cy="990774"/>
            <a:chOff x="3026802" y="3517499"/>
            <a:chExt cx="1022299" cy="990774"/>
          </a:xfrm>
        </p:grpSpPr>
        <p:grpSp>
          <p:nvGrpSpPr>
            <p:cNvPr id="96" name="组合 95"/>
            <p:cNvGrpSpPr/>
            <p:nvPr/>
          </p:nvGrpSpPr>
          <p:grpSpPr>
            <a:xfrm>
              <a:off x="3026802" y="3517499"/>
              <a:ext cx="1022299" cy="926459"/>
              <a:chOff x="2541423" y="947154"/>
              <a:chExt cx="1022299" cy="926459"/>
            </a:xfrm>
          </p:grpSpPr>
          <p:cxnSp>
            <p:nvCxnSpPr>
              <p:cNvPr id="99" name="直接连接符 98"/>
              <p:cNvCxnSpPr/>
              <p:nvPr/>
            </p:nvCxnSpPr>
            <p:spPr>
              <a:xfrm flipV="1">
                <a:off x="2541423" y="1467407"/>
                <a:ext cx="592487" cy="406206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 flipV="1">
                <a:off x="3133910" y="947154"/>
                <a:ext cx="0" cy="520253"/>
              </a:xfrm>
              <a:prstGeom prst="line">
                <a:avLst/>
              </a:prstGeom>
              <a:ln>
                <a:solidFill>
                  <a:schemeClr val="bg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>
                <a:off x="3133910" y="947154"/>
                <a:ext cx="156076" cy="69234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 flipV="1">
                <a:off x="3289986" y="1293327"/>
                <a:ext cx="260127" cy="34617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 flipH="1">
                <a:off x="3133910" y="1293327"/>
                <a:ext cx="416203" cy="346173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3133910" y="1639499"/>
                <a:ext cx="429812" cy="738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 flipH="1">
                <a:off x="3029861" y="1709597"/>
                <a:ext cx="533861" cy="7489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 flipH="1">
                <a:off x="2541423" y="1717085"/>
                <a:ext cx="488437" cy="15652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椭圆 96"/>
            <p:cNvSpPr/>
            <p:nvPr/>
          </p:nvSpPr>
          <p:spPr>
            <a:xfrm>
              <a:off x="3239686" y="3860201"/>
              <a:ext cx="648072" cy="64807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98" name="图片 9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017" y="3867894"/>
              <a:ext cx="631247" cy="631246"/>
            </a:xfrm>
            <a:prstGeom prst="rect">
              <a:avLst/>
            </a:prstGeom>
          </p:spPr>
        </p:pic>
      </p:grpSp>
      <p:grpSp>
        <p:nvGrpSpPr>
          <p:cNvPr id="107" name="组合 106"/>
          <p:cNvGrpSpPr/>
          <p:nvPr/>
        </p:nvGrpSpPr>
        <p:grpSpPr>
          <a:xfrm>
            <a:off x="2637591" y="3557156"/>
            <a:ext cx="1022299" cy="958810"/>
            <a:chOff x="5542426" y="3000387"/>
            <a:chExt cx="1022299" cy="958810"/>
          </a:xfrm>
        </p:grpSpPr>
        <p:grpSp>
          <p:nvGrpSpPr>
            <p:cNvPr id="108" name="组合 107"/>
            <p:cNvGrpSpPr/>
            <p:nvPr/>
          </p:nvGrpSpPr>
          <p:grpSpPr>
            <a:xfrm>
              <a:off x="5542426" y="3000387"/>
              <a:ext cx="1022299" cy="926459"/>
              <a:chOff x="2541423" y="947154"/>
              <a:chExt cx="1022299" cy="926459"/>
            </a:xfrm>
          </p:grpSpPr>
          <p:cxnSp>
            <p:nvCxnSpPr>
              <p:cNvPr id="111" name="直接连接符 110"/>
              <p:cNvCxnSpPr/>
              <p:nvPr/>
            </p:nvCxnSpPr>
            <p:spPr>
              <a:xfrm flipV="1">
                <a:off x="2541423" y="1467407"/>
                <a:ext cx="592487" cy="406206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 flipV="1">
                <a:off x="3133910" y="947154"/>
                <a:ext cx="0" cy="520253"/>
              </a:xfrm>
              <a:prstGeom prst="line">
                <a:avLst/>
              </a:prstGeom>
              <a:ln>
                <a:solidFill>
                  <a:schemeClr val="bg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3133910" y="947154"/>
                <a:ext cx="156076" cy="69234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 flipV="1">
                <a:off x="3289986" y="1293327"/>
                <a:ext cx="260127" cy="34617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 flipH="1">
                <a:off x="3133910" y="1293327"/>
                <a:ext cx="416203" cy="346173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3133910" y="1639499"/>
                <a:ext cx="429812" cy="738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 flipH="1">
                <a:off x="3029861" y="1709597"/>
                <a:ext cx="533861" cy="7489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 flipH="1">
                <a:off x="2541423" y="1717085"/>
                <a:ext cx="488437" cy="15652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椭圆 108"/>
            <p:cNvSpPr/>
            <p:nvPr/>
          </p:nvSpPr>
          <p:spPr>
            <a:xfrm>
              <a:off x="5773090" y="3311125"/>
              <a:ext cx="648072" cy="64807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10" name="图片 10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485" y="3353520"/>
              <a:ext cx="563282" cy="563283"/>
            </a:xfrm>
            <a:prstGeom prst="rect">
              <a:avLst/>
            </a:prstGeom>
          </p:spPr>
        </p:pic>
      </p:grpSp>
      <p:grpSp>
        <p:nvGrpSpPr>
          <p:cNvPr id="168" name="组合 167"/>
          <p:cNvGrpSpPr/>
          <p:nvPr/>
        </p:nvGrpSpPr>
        <p:grpSpPr>
          <a:xfrm>
            <a:off x="2003099" y="1231283"/>
            <a:ext cx="2190187" cy="2054167"/>
            <a:chOff x="1974071" y="1231283"/>
            <a:chExt cx="2190187" cy="2054167"/>
          </a:xfrm>
        </p:grpSpPr>
        <p:grpSp>
          <p:nvGrpSpPr>
            <p:cNvPr id="120" name="组合 119"/>
            <p:cNvGrpSpPr/>
            <p:nvPr/>
          </p:nvGrpSpPr>
          <p:grpSpPr>
            <a:xfrm>
              <a:off x="1974071" y="1231283"/>
              <a:ext cx="2190187" cy="1984858"/>
              <a:chOff x="2541423" y="947154"/>
              <a:chExt cx="1022299" cy="926459"/>
            </a:xfrm>
          </p:grpSpPr>
          <p:cxnSp>
            <p:nvCxnSpPr>
              <p:cNvPr id="123" name="直接连接符 122"/>
              <p:cNvCxnSpPr/>
              <p:nvPr/>
            </p:nvCxnSpPr>
            <p:spPr>
              <a:xfrm flipV="1">
                <a:off x="2541423" y="1467407"/>
                <a:ext cx="592487" cy="406206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 flipV="1">
                <a:off x="3133910" y="947154"/>
                <a:ext cx="0" cy="520253"/>
              </a:xfrm>
              <a:prstGeom prst="line">
                <a:avLst/>
              </a:prstGeom>
              <a:ln>
                <a:solidFill>
                  <a:schemeClr val="bg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3133910" y="947154"/>
                <a:ext cx="156076" cy="69234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 flipV="1">
                <a:off x="3289986" y="1293327"/>
                <a:ext cx="260127" cy="34617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 flipH="1">
                <a:off x="3133910" y="1293327"/>
                <a:ext cx="416203" cy="346173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3133910" y="1639499"/>
                <a:ext cx="429812" cy="7384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 flipH="1">
                <a:off x="3029861" y="1709597"/>
                <a:ext cx="533861" cy="7489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 flipH="1">
                <a:off x="2541423" y="1717085"/>
                <a:ext cx="488437" cy="15652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椭圆 120"/>
            <p:cNvSpPr/>
            <p:nvPr/>
          </p:nvSpPr>
          <p:spPr>
            <a:xfrm>
              <a:off x="2468249" y="1897012"/>
              <a:ext cx="1388438" cy="1388438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2613832" y="2338888"/>
              <a:ext cx="1117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006E74"/>
                  </a:solidFill>
                  <a:latin typeface="楷体" pitchFamily="49" charset="-122"/>
                  <a:ea typeface="楷体" pitchFamily="49" charset="-122"/>
                </a:rPr>
                <a:t>Advice</a:t>
              </a:r>
              <a:endParaRPr lang="zh-CN" altLang="en-US" sz="2800" b="1" dirty="0" smtClean="0">
                <a:solidFill>
                  <a:srgbClr val="006E74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65" name="椭圆 164"/>
            <p:cNvSpPr/>
            <p:nvPr/>
          </p:nvSpPr>
          <p:spPr>
            <a:xfrm>
              <a:off x="2557348" y="1982744"/>
              <a:ext cx="1216366" cy="1216366"/>
            </a:xfrm>
            <a:prstGeom prst="ellipse">
              <a:avLst/>
            </a:prstGeom>
            <a:noFill/>
            <a:ln w="25400">
              <a:solidFill>
                <a:srgbClr val="006E7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1" name="TextBox 170"/>
          <p:cNvSpPr txBox="1"/>
          <p:nvPr/>
        </p:nvSpPr>
        <p:spPr>
          <a:xfrm>
            <a:off x="5435534" y="101697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加强售后服务管理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7121308" y="182205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整治市场信誉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和秩序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6143899" y="307580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立足实际，找准定位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3880948" y="398229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发展品牌认证业务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918258" y="2354905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C6D0"/>
                </a:solidFill>
                <a:latin typeface="微软雅黑" pitchFamily="34" charset="-122"/>
                <a:ea typeface="微软雅黑" pitchFamily="34" charset="-122"/>
              </a:rPr>
              <a:t>结论</a:t>
            </a:r>
          </a:p>
        </p:txBody>
      </p:sp>
      <p:pic>
        <p:nvPicPr>
          <p:cNvPr id="17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5200" y="0"/>
            <a:ext cx="3184746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7" name="椭圆 176"/>
          <p:cNvSpPr/>
          <p:nvPr/>
        </p:nvSpPr>
        <p:spPr>
          <a:xfrm>
            <a:off x="395536" y="2385463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78" name="椭圆 177"/>
          <p:cNvSpPr/>
          <p:nvPr/>
        </p:nvSpPr>
        <p:spPr>
          <a:xfrm>
            <a:off x="395536" y="3366435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79" name="TextBox 178"/>
          <p:cNvSpPr txBox="1"/>
          <p:nvPr/>
        </p:nvSpPr>
        <p:spPr>
          <a:xfrm>
            <a:off x="918258" y="3335877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建议</a:t>
            </a:r>
          </a:p>
        </p:txBody>
      </p:sp>
    </p:spTree>
    <p:extLst>
      <p:ext uri="{BB962C8B-B14F-4D97-AF65-F5344CB8AC3E}">
        <p14:creationId xmlns:p14="http://schemas.microsoft.com/office/powerpoint/2010/main" val="367917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172" grpId="0"/>
      <p:bldP spid="173" grpId="0"/>
      <p:bldP spid="17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358775"/>
            <a:ext cx="10974388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222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2117759" y="556766"/>
            <a:ext cx="4697443" cy="2384418"/>
            <a:chOff x="2117759" y="556766"/>
            <a:chExt cx="4697443" cy="2384418"/>
          </a:xfrm>
        </p:grpSpPr>
        <p:grpSp>
          <p:nvGrpSpPr>
            <p:cNvPr id="71" name="组合 70"/>
            <p:cNvGrpSpPr/>
            <p:nvPr/>
          </p:nvGrpSpPr>
          <p:grpSpPr>
            <a:xfrm>
              <a:off x="5049267" y="556766"/>
              <a:ext cx="1765935" cy="1800225"/>
              <a:chOff x="5049267" y="556766"/>
              <a:chExt cx="1765935" cy="1800225"/>
            </a:xfrm>
          </p:grpSpPr>
          <p:sp>
            <p:nvSpPr>
              <p:cNvPr id="93" name="任意多边形 92"/>
              <p:cNvSpPr/>
              <p:nvPr/>
            </p:nvSpPr>
            <p:spPr>
              <a:xfrm>
                <a:off x="6312282" y="1063496"/>
                <a:ext cx="502920" cy="937260"/>
              </a:xfrm>
              <a:custGeom>
                <a:avLst/>
                <a:gdLst>
                  <a:gd name="connsiteX0" fmla="*/ 171450 w 502920"/>
                  <a:gd name="connsiteY0" fmla="*/ 0 h 937260"/>
                  <a:gd name="connsiteX1" fmla="*/ 502920 w 502920"/>
                  <a:gd name="connsiteY1" fmla="*/ 674370 h 937260"/>
                  <a:gd name="connsiteX2" fmla="*/ 0 w 502920"/>
                  <a:gd name="connsiteY2" fmla="*/ 937260 h 937260"/>
                  <a:gd name="connsiteX3" fmla="*/ 171450 w 502920"/>
                  <a:gd name="connsiteY3" fmla="*/ 0 h 93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937260">
                    <a:moveTo>
                      <a:pt x="171450" y="0"/>
                    </a:moveTo>
                    <a:lnTo>
                      <a:pt x="502920" y="674370"/>
                    </a:lnTo>
                    <a:lnTo>
                      <a:pt x="0" y="937260"/>
                    </a:lnTo>
                    <a:lnTo>
                      <a:pt x="17145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任意多边形 93"/>
              <p:cNvSpPr/>
              <p:nvPr/>
            </p:nvSpPr>
            <p:spPr>
              <a:xfrm>
                <a:off x="5439792" y="1633091"/>
                <a:ext cx="876300" cy="561975"/>
              </a:xfrm>
              <a:custGeom>
                <a:avLst/>
                <a:gdLst>
                  <a:gd name="connsiteX0" fmla="*/ 876300 w 876300"/>
                  <a:gd name="connsiteY0" fmla="*/ 361950 h 561975"/>
                  <a:gd name="connsiteX1" fmla="*/ 247650 w 876300"/>
                  <a:gd name="connsiteY1" fmla="*/ 0 h 561975"/>
                  <a:gd name="connsiteX2" fmla="*/ 0 w 876300"/>
                  <a:gd name="connsiteY2" fmla="*/ 561975 h 561975"/>
                  <a:gd name="connsiteX3" fmla="*/ 876300 w 876300"/>
                  <a:gd name="connsiteY3" fmla="*/ 36195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6300" h="561975">
                    <a:moveTo>
                      <a:pt x="876300" y="361950"/>
                    </a:moveTo>
                    <a:lnTo>
                      <a:pt x="247650" y="0"/>
                    </a:lnTo>
                    <a:lnTo>
                      <a:pt x="0" y="561975"/>
                    </a:lnTo>
                    <a:lnTo>
                      <a:pt x="876300" y="361950"/>
                    </a:lnTo>
                    <a:close/>
                  </a:path>
                </a:pathLst>
              </a:custGeom>
              <a:noFill/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任意多边形 97"/>
              <p:cNvSpPr/>
              <p:nvPr/>
            </p:nvSpPr>
            <p:spPr>
              <a:xfrm>
                <a:off x="5049267" y="1633091"/>
                <a:ext cx="628650" cy="723900"/>
              </a:xfrm>
              <a:custGeom>
                <a:avLst/>
                <a:gdLst>
                  <a:gd name="connsiteX0" fmla="*/ 390525 w 628650"/>
                  <a:gd name="connsiteY0" fmla="*/ 571500 h 723900"/>
                  <a:gd name="connsiteX1" fmla="*/ 0 w 628650"/>
                  <a:gd name="connsiteY1" fmla="*/ 723900 h 723900"/>
                  <a:gd name="connsiteX2" fmla="*/ 628650 w 628650"/>
                  <a:gd name="connsiteY2" fmla="*/ 0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8650" h="723900">
                    <a:moveTo>
                      <a:pt x="390525" y="571500"/>
                    </a:moveTo>
                    <a:lnTo>
                      <a:pt x="0" y="723900"/>
                    </a:lnTo>
                    <a:lnTo>
                      <a:pt x="628650" y="0"/>
                    </a:lnTo>
                  </a:path>
                </a:pathLst>
              </a:custGeom>
              <a:noFill/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任意多边形 98"/>
              <p:cNvSpPr/>
              <p:nvPr/>
            </p:nvSpPr>
            <p:spPr>
              <a:xfrm>
                <a:off x="5696967" y="1537841"/>
                <a:ext cx="704850" cy="95250"/>
              </a:xfrm>
              <a:custGeom>
                <a:avLst/>
                <a:gdLst>
                  <a:gd name="connsiteX0" fmla="*/ 0 w 704850"/>
                  <a:gd name="connsiteY0" fmla="*/ 95250 h 95250"/>
                  <a:gd name="connsiteX1" fmla="*/ 704850 w 704850"/>
                  <a:gd name="connsiteY1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4850" h="95250">
                    <a:moveTo>
                      <a:pt x="0" y="95250"/>
                    </a:moveTo>
                    <a:lnTo>
                      <a:pt x="704850" y="0"/>
                    </a:lnTo>
                  </a:path>
                </a:pathLst>
              </a:custGeom>
              <a:noFill/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任意多边形 100"/>
              <p:cNvSpPr/>
              <p:nvPr/>
            </p:nvSpPr>
            <p:spPr>
              <a:xfrm>
                <a:off x="6030342" y="556766"/>
                <a:ext cx="552450" cy="1038225"/>
              </a:xfrm>
              <a:custGeom>
                <a:avLst/>
                <a:gdLst>
                  <a:gd name="connsiteX0" fmla="*/ 85725 w 552450"/>
                  <a:gd name="connsiteY0" fmla="*/ 1028700 h 1038225"/>
                  <a:gd name="connsiteX1" fmla="*/ 361950 w 552450"/>
                  <a:gd name="connsiteY1" fmla="*/ 990600 h 1038225"/>
                  <a:gd name="connsiteX2" fmla="*/ 552450 w 552450"/>
                  <a:gd name="connsiteY2" fmla="*/ 0 h 1038225"/>
                  <a:gd name="connsiteX3" fmla="*/ 0 w 552450"/>
                  <a:gd name="connsiteY3" fmla="*/ 1038225 h 1038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1038225">
                    <a:moveTo>
                      <a:pt x="85725" y="1028700"/>
                    </a:moveTo>
                    <a:lnTo>
                      <a:pt x="361950" y="990600"/>
                    </a:lnTo>
                    <a:lnTo>
                      <a:pt x="552450" y="0"/>
                    </a:lnTo>
                    <a:lnTo>
                      <a:pt x="0" y="1038225"/>
                    </a:lnTo>
                  </a:path>
                </a:pathLst>
              </a:custGeom>
              <a:noFill/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4347592" y="1741041"/>
              <a:ext cx="2463800" cy="974725"/>
              <a:chOff x="4347592" y="1741041"/>
              <a:chExt cx="2463800" cy="974725"/>
            </a:xfrm>
          </p:grpSpPr>
          <p:sp>
            <p:nvSpPr>
              <p:cNvPr id="95" name="任意多边形 94"/>
              <p:cNvSpPr/>
              <p:nvPr/>
            </p:nvSpPr>
            <p:spPr>
              <a:xfrm>
                <a:off x="6306567" y="1741041"/>
                <a:ext cx="504825" cy="742950"/>
              </a:xfrm>
              <a:custGeom>
                <a:avLst/>
                <a:gdLst>
                  <a:gd name="connsiteX0" fmla="*/ 0 w 504825"/>
                  <a:gd name="connsiteY0" fmla="*/ 266700 h 742950"/>
                  <a:gd name="connsiteX1" fmla="*/ 266700 w 504825"/>
                  <a:gd name="connsiteY1" fmla="*/ 742950 h 742950"/>
                  <a:gd name="connsiteX2" fmla="*/ 504825 w 504825"/>
                  <a:gd name="connsiteY2" fmla="*/ 0 h 742950"/>
                  <a:gd name="connsiteX3" fmla="*/ 0 w 504825"/>
                  <a:gd name="connsiteY3" fmla="*/ 26670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4825" h="742950">
                    <a:moveTo>
                      <a:pt x="0" y="266700"/>
                    </a:moveTo>
                    <a:lnTo>
                      <a:pt x="266700" y="742950"/>
                    </a:lnTo>
                    <a:lnTo>
                      <a:pt x="504825" y="0"/>
                    </a:lnTo>
                    <a:lnTo>
                      <a:pt x="0" y="266700"/>
                    </a:lnTo>
                    <a:close/>
                  </a:path>
                </a:pathLst>
              </a:custGeom>
              <a:noFill/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任意多边形 95"/>
              <p:cNvSpPr/>
              <p:nvPr/>
            </p:nvSpPr>
            <p:spPr>
              <a:xfrm>
                <a:off x="5439792" y="2195066"/>
                <a:ext cx="1143000" cy="285750"/>
              </a:xfrm>
              <a:custGeom>
                <a:avLst/>
                <a:gdLst>
                  <a:gd name="connsiteX0" fmla="*/ 1143000 w 1143000"/>
                  <a:gd name="connsiteY0" fmla="*/ 285750 h 285750"/>
                  <a:gd name="connsiteX1" fmla="*/ 0 w 1143000"/>
                  <a:gd name="connsiteY1" fmla="*/ 9525 h 285750"/>
                  <a:gd name="connsiteX2" fmla="*/ 9525 w 1143000"/>
                  <a:gd name="connsiteY2" fmla="*/ 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3000" h="285750">
                    <a:moveTo>
                      <a:pt x="1143000" y="285750"/>
                    </a:moveTo>
                    <a:lnTo>
                      <a:pt x="0" y="9525"/>
                    </a:lnTo>
                    <a:lnTo>
                      <a:pt x="9525" y="0"/>
                    </a:lnTo>
                  </a:path>
                </a:pathLst>
              </a:custGeom>
              <a:noFill/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任意多边形 96"/>
              <p:cNvSpPr/>
              <p:nvPr/>
            </p:nvSpPr>
            <p:spPr>
              <a:xfrm>
                <a:off x="5239767" y="2195066"/>
                <a:ext cx="1323975" cy="504825"/>
              </a:xfrm>
              <a:custGeom>
                <a:avLst/>
                <a:gdLst>
                  <a:gd name="connsiteX0" fmla="*/ 209550 w 1323975"/>
                  <a:gd name="connsiteY0" fmla="*/ 0 h 504825"/>
                  <a:gd name="connsiteX1" fmla="*/ 0 w 1323975"/>
                  <a:gd name="connsiteY1" fmla="*/ 504825 h 504825"/>
                  <a:gd name="connsiteX2" fmla="*/ 1323975 w 1323975"/>
                  <a:gd name="connsiteY2" fmla="*/ 285750 h 504825"/>
                  <a:gd name="connsiteX3" fmla="*/ 209550 w 1323975"/>
                  <a:gd name="connsiteY3" fmla="*/ 0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3975" h="504825">
                    <a:moveTo>
                      <a:pt x="209550" y="0"/>
                    </a:moveTo>
                    <a:lnTo>
                      <a:pt x="0" y="504825"/>
                    </a:lnTo>
                    <a:lnTo>
                      <a:pt x="1323975" y="285750"/>
                    </a:lnTo>
                    <a:lnTo>
                      <a:pt x="20955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任意多边形 101"/>
              <p:cNvSpPr/>
              <p:nvPr/>
            </p:nvSpPr>
            <p:spPr>
              <a:xfrm>
                <a:off x="4347592" y="2360166"/>
                <a:ext cx="901700" cy="355600"/>
              </a:xfrm>
              <a:custGeom>
                <a:avLst/>
                <a:gdLst>
                  <a:gd name="connsiteX0" fmla="*/ 901700 w 901700"/>
                  <a:gd name="connsiteY0" fmla="*/ 342900 h 355600"/>
                  <a:gd name="connsiteX1" fmla="*/ 0 w 901700"/>
                  <a:gd name="connsiteY1" fmla="*/ 355600 h 355600"/>
                  <a:gd name="connsiteX2" fmla="*/ 698500 w 901700"/>
                  <a:gd name="connsiteY2" fmla="*/ 0 h 355600"/>
                  <a:gd name="connsiteX3" fmla="*/ 901700 w 901700"/>
                  <a:gd name="connsiteY3" fmla="*/ 342900 h 35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1700" h="355600">
                    <a:moveTo>
                      <a:pt x="901700" y="342900"/>
                    </a:moveTo>
                    <a:lnTo>
                      <a:pt x="0" y="355600"/>
                    </a:lnTo>
                    <a:lnTo>
                      <a:pt x="698500" y="0"/>
                    </a:lnTo>
                    <a:lnTo>
                      <a:pt x="901700" y="342900"/>
                    </a:lnTo>
                    <a:close/>
                  </a:path>
                </a:pathLst>
              </a:custGeom>
              <a:noFill/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2117759" y="1558524"/>
              <a:ext cx="676275" cy="1382660"/>
              <a:chOff x="2117759" y="1558524"/>
              <a:chExt cx="676275" cy="1382660"/>
            </a:xfrm>
          </p:grpSpPr>
          <p:sp>
            <p:nvSpPr>
              <p:cNvPr id="84" name="任意多边形 83"/>
              <p:cNvSpPr/>
              <p:nvPr/>
            </p:nvSpPr>
            <p:spPr>
              <a:xfrm>
                <a:off x="2120432" y="1558524"/>
                <a:ext cx="660400" cy="762000"/>
              </a:xfrm>
              <a:custGeom>
                <a:avLst/>
                <a:gdLst>
                  <a:gd name="connsiteX0" fmla="*/ 0 w 660400"/>
                  <a:gd name="connsiteY0" fmla="*/ 762000 h 762000"/>
                  <a:gd name="connsiteX1" fmla="*/ 165100 w 660400"/>
                  <a:gd name="connsiteY1" fmla="*/ 0 h 762000"/>
                  <a:gd name="connsiteX2" fmla="*/ 660400 w 660400"/>
                  <a:gd name="connsiteY2" fmla="*/ 25400 h 762000"/>
                  <a:gd name="connsiteX3" fmla="*/ 0 w 660400"/>
                  <a:gd name="connsiteY3" fmla="*/ 76200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400" h="762000">
                    <a:moveTo>
                      <a:pt x="0" y="762000"/>
                    </a:moveTo>
                    <a:lnTo>
                      <a:pt x="165100" y="0"/>
                    </a:lnTo>
                    <a:lnTo>
                      <a:pt x="660400" y="25400"/>
                    </a:lnTo>
                    <a:lnTo>
                      <a:pt x="0" y="762000"/>
                    </a:lnTo>
                    <a:close/>
                  </a:path>
                </a:pathLst>
              </a:custGeom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任意多边形 84"/>
              <p:cNvSpPr/>
              <p:nvPr/>
            </p:nvSpPr>
            <p:spPr>
              <a:xfrm>
                <a:off x="2117759" y="1855334"/>
                <a:ext cx="428625" cy="1085850"/>
              </a:xfrm>
              <a:custGeom>
                <a:avLst/>
                <a:gdLst>
                  <a:gd name="connsiteX0" fmla="*/ 0 w 428625"/>
                  <a:gd name="connsiteY0" fmla="*/ 466725 h 1085850"/>
                  <a:gd name="connsiteX1" fmla="*/ 371475 w 428625"/>
                  <a:gd name="connsiteY1" fmla="*/ 1085850 h 1085850"/>
                  <a:gd name="connsiteX2" fmla="*/ 428625 w 428625"/>
                  <a:gd name="connsiteY2" fmla="*/ 0 h 1085850"/>
                  <a:gd name="connsiteX3" fmla="*/ 0 w 428625"/>
                  <a:gd name="connsiteY3" fmla="*/ 466725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625" h="1085850">
                    <a:moveTo>
                      <a:pt x="0" y="466725"/>
                    </a:moveTo>
                    <a:lnTo>
                      <a:pt x="371475" y="1085850"/>
                    </a:lnTo>
                    <a:lnTo>
                      <a:pt x="428625" y="0"/>
                    </a:lnTo>
                    <a:lnTo>
                      <a:pt x="0" y="466725"/>
                    </a:lnTo>
                    <a:close/>
                  </a:path>
                </a:pathLst>
              </a:custGeom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任意多边形 85"/>
              <p:cNvSpPr/>
              <p:nvPr/>
            </p:nvSpPr>
            <p:spPr>
              <a:xfrm>
                <a:off x="2498759" y="1588634"/>
                <a:ext cx="295275" cy="1352550"/>
              </a:xfrm>
              <a:custGeom>
                <a:avLst/>
                <a:gdLst>
                  <a:gd name="connsiteX0" fmla="*/ 0 w 295275"/>
                  <a:gd name="connsiteY0" fmla="*/ 1352550 h 1352550"/>
                  <a:gd name="connsiteX1" fmla="*/ 295275 w 295275"/>
                  <a:gd name="connsiteY1" fmla="*/ 0 h 1352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275" h="1352550">
                    <a:moveTo>
                      <a:pt x="0" y="1352550"/>
                    </a:moveTo>
                    <a:lnTo>
                      <a:pt x="295275" y="0"/>
                    </a:lnTo>
                  </a:path>
                </a:pathLst>
              </a:custGeom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3327434" y="1026659"/>
              <a:ext cx="904875" cy="1343024"/>
              <a:chOff x="3327434" y="1026659"/>
              <a:chExt cx="904875" cy="1343024"/>
            </a:xfrm>
          </p:grpSpPr>
          <p:sp>
            <p:nvSpPr>
              <p:cNvPr id="89" name="任意多边形 88"/>
              <p:cNvSpPr/>
              <p:nvPr/>
            </p:nvSpPr>
            <p:spPr>
              <a:xfrm>
                <a:off x="3327434" y="1026659"/>
                <a:ext cx="904875" cy="876300"/>
              </a:xfrm>
              <a:custGeom>
                <a:avLst/>
                <a:gdLst>
                  <a:gd name="connsiteX0" fmla="*/ 0 w 904875"/>
                  <a:gd name="connsiteY0" fmla="*/ 0 h 876300"/>
                  <a:gd name="connsiteX1" fmla="*/ 190500 w 904875"/>
                  <a:gd name="connsiteY1" fmla="*/ 609600 h 876300"/>
                  <a:gd name="connsiteX2" fmla="*/ 904875 w 904875"/>
                  <a:gd name="connsiteY2" fmla="*/ 876300 h 876300"/>
                  <a:gd name="connsiteX3" fmla="*/ 0 w 904875"/>
                  <a:gd name="connsiteY3" fmla="*/ 0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76300">
                    <a:moveTo>
                      <a:pt x="0" y="0"/>
                    </a:moveTo>
                    <a:lnTo>
                      <a:pt x="190500" y="609600"/>
                    </a:lnTo>
                    <a:lnTo>
                      <a:pt x="904875" y="876300"/>
                    </a:lnTo>
                    <a:lnTo>
                      <a:pt x="0" y="0"/>
                    </a:lnTo>
                    <a:close/>
                  </a:path>
                </a:pathLst>
              </a:custGeom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任意多边形 89"/>
              <p:cNvSpPr/>
              <p:nvPr/>
            </p:nvSpPr>
            <p:spPr>
              <a:xfrm>
                <a:off x="3370295" y="1636258"/>
                <a:ext cx="428625" cy="733425"/>
              </a:xfrm>
              <a:custGeom>
                <a:avLst/>
                <a:gdLst>
                  <a:gd name="connsiteX0" fmla="*/ 0 w 428625"/>
                  <a:gd name="connsiteY0" fmla="*/ 638175 h 733425"/>
                  <a:gd name="connsiteX1" fmla="*/ 428625 w 428625"/>
                  <a:gd name="connsiteY1" fmla="*/ 733425 h 733425"/>
                  <a:gd name="connsiteX2" fmla="*/ 142875 w 428625"/>
                  <a:gd name="connsiteY2" fmla="*/ 0 h 733425"/>
                  <a:gd name="connsiteX3" fmla="*/ 0 w 428625"/>
                  <a:gd name="connsiteY3" fmla="*/ 63817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625" h="733425">
                    <a:moveTo>
                      <a:pt x="0" y="638175"/>
                    </a:moveTo>
                    <a:lnTo>
                      <a:pt x="428625" y="733425"/>
                    </a:lnTo>
                    <a:lnTo>
                      <a:pt x="142875" y="0"/>
                    </a:lnTo>
                    <a:lnTo>
                      <a:pt x="0" y="638175"/>
                    </a:lnTo>
                    <a:close/>
                  </a:path>
                </a:pathLst>
              </a:custGeom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2289209" y="1026659"/>
              <a:ext cx="1219200" cy="1251721"/>
              <a:chOff x="2289209" y="1026659"/>
              <a:chExt cx="1219200" cy="1251721"/>
            </a:xfrm>
          </p:grpSpPr>
          <p:sp>
            <p:nvSpPr>
              <p:cNvPr id="87" name="任意多边形 86"/>
              <p:cNvSpPr/>
              <p:nvPr/>
            </p:nvSpPr>
            <p:spPr>
              <a:xfrm>
                <a:off x="2289209" y="1026659"/>
                <a:ext cx="1038225" cy="561975"/>
              </a:xfrm>
              <a:custGeom>
                <a:avLst/>
                <a:gdLst>
                  <a:gd name="connsiteX0" fmla="*/ 0 w 1038225"/>
                  <a:gd name="connsiteY0" fmla="*/ 533400 h 561975"/>
                  <a:gd name="connsiteX1" fmla="*/ 1038225 w 1038225"/>
                  <a:gd name="connsiteY1" fmla="*/ 0 h 561975"/>
                  <a:gd name="connsiteX2" fmla="*/ 514350 w 1038225"/>
                  <a:gd name="connsiteY2" fmla="*/ 561975 h 561975"/>
                  <a:gd name="connsiteX3" fmla="*/ 0 w 1038225"/>
                  <a:gd name="connsiteY3" fmla="*/ 533400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8225" h="561975">
                    <a:moveTo>
                      <a:pt x="0" y="533400"/>
                    </a:moveTo>
                    <a:lnTo>
                      <a:pt x="1038225" y="0"/>
                    </a:lnTo>
                    <a:lnTo>
                      <a:pt x="514350" y="561975"/>
                    </a:lnTo>
                    <a:lnTo>
                      <a:pt x="0" y="533400"/>
                    </a:lnTo>
                    <a:close/>
                  </a:path>
                </a:pathLst>
              </a:custGeom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任意多边形 87"/>
              <p:cNvSpPr/>
              <p:nvPr/>
            </p:nvSpPr>
            <p:spPr>
              <a:xfrm>
                <a:off x="2784509" y="1598159"/>
                <a:ext cx="723900" cy="666750"/>
              </a:xfrm>
              <a:custGeom>
                <a:avLst/>
                <a:gdLst>
                  <a:gd name="connsiteX0" fmla="*/ 0 w 723900"/>
                  <a:gd name="connsiteY0" fmla="*/ 0 h 666750"/>
                  <a:gd name="connsiteX1" fmla="*/ 590550 w 723900"/>
                  <a:gd name="connsiteY1" fmla="*/ 666750 h 666750"/>
                  <a:gd name="connsiteX2" fmla="*/ 723900 w 723900"/>
                  <a:gd name="connsiteY2" fmla="*/ 38100 h 666750"/>
                  <a:gd name="connsiteX3" fmla="*/ 0 w 723900"/>
                  <a:gd name="connsiteY3" fmla="*/ 0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3900" h="666750">
                    <a:moveTo>
                      <a:pt x="0" y="0"/>
                    </a:moveTo>
                    <a:lnTo>
                      <a:pt x="590550" y="666750"/>
                    </a:lnTo>
                    <a:lnTo>
                      <a:pt x="723900" y="38100"/>
                    </a:lnTo>
                    <a:lnTo>
                      <a:pt x="0" y="0"/>
                    </a:lnTo>
                    <a:close/>
                  </a:path>
                </a:pathLst>
              </a:custGeom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 90"/>
              <p:cNvSpPr/>
              <p:nvPr/>
            </p:nvSpPr>
            <p:spPr>
              <a:xfrm>
                <a:off x="2697480" y="2026920"/>
                <a:ext cx="685800" cy="251460"/>
              </a:xfrm>
              <a:custGeom>
                <a:avLst/>
                <a:gdLst>
                  <a:gd name="connsiteX0" fmla="*/ 685800 w 685800"/>
                  <a:gd name="connsiteY0" fmla="*/ 251460 h 251460"/>
                  <a:gd name="connsiteX1" fmla="*/ 0 w 685800"/>
                  <a:gd name="connsiteY1" fmla="*/ 0 h 251460"/>
                  <a:gd name="connsiteX2" fmla="*/ 7620 w 685800"/>
                  <a:gd name="connsiteY2" fmla="*/ 7620 h 25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5800" h="251460">
                    <a:moveTo>
                      <a:pt x="685800" y="251460"/>
                    </a:moveTo>
                    <a:lnTo>
                      <a:pt x="0" y="0"/>
                    </a:lnTo>
                    <a:lnTo>
                      <a:pt x="7620" y="7620"/>
                    </a:lnTo>
                  </a:path>
                </a:pathLst>
              </a:custGeom>
              <a:ln w="12700">
                <a:solidFill>
                  <a:schemeClr val="bg1">
                    <a:alpha val="77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0" y="2486526"/>
            <a:ext cx="1240589" cy="1139324"/>
            <a:chOff x="0" y="2486526"/>
            <a:chExt cx="1240589" cy="1139324"/>
          </a:xfrm>
        </p:grpSpPr>
        <p:sp>
          <p:nvSpPr>
            <p:cNvPr id="13" name="任意多边形 12"/>
            <p:cNvSpPr/>
            <p:nvPr/>
          </p:nvSpPr>
          <p:spPr>
            <a:xfrm>
              <a:off x="0" y="2965450"/>
              <a:ext cx="660400" cy="660400"/>
            </a:xfrm>
            <a:custGeom>
              <a:avLst/>
              <a:gdLst>
                <a:gd name="connsiteX0" fmla="*/ 234950 w 660400"/>
                <a:gd name="connsiteY0" fmla="*/ 660400 h 660400"/>
                <a:gd name="connsiteX1" fmla="*/ 0 w 660400"/>
                <a:gd name="connsiteY1" fmla="*/ 0 h 660400"/>
                <a:gd name="connsiteX2" fmla="*/ 660400 w 660400"/>
                <a:gd name="connsiteY2" fmla="*/ 60325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0400" h="660400">
                  <a:moveTo>
                    <a:pt x="234950" y="660400"/>
                  </a:moveTo>
                  <a:lnTo>
                    <a:pt x="0" y="0"/>
                  </a:lnTo>
                  <a:lnTo>
                    <a:pt x="660400" y="60325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none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234950" y="3568700"/>
              <a:ext cx="425450" cy="57150"/>
            </a:xfrm>
            <a:custGeom>
              <a:avLst/>
              <a:gdLst>
                <a:gd name="connsiteX0" fmla="*/ 0 w 425450"/>
                <a:gd name="connsiteY0" fmla="*/ 57150 h 57150"/>
                <a:gd name="connsiteX1" fmla="*/ 425450 w 425450"/>
                <a:gd name="connsiteY1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5450" h="57150">
                  <a:moveTo>
                    <a:pt x="0" y="57150"/>
                  </a:moveTo>
                  <a:lnTo>
                    <a:pt x="425450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0" y="2489200"/>
              <a:ext cx="666750" cy="1079500"/>
            </a:xfrm>
            <a:custGeom>
              <a:avLst/>
              <a:gdLst>
                <a:gd name="connsiteX0" fmla="*/ 0 w 666750"/>
                <a:gd name="connsiteY0" fmla="*/ 482600 h 1079500"/>
                <a:gd name="connsiteX1" fmla="*/ 222250 w 666750"/>
                <a:gd name="connsiteY1" fmla="*/ 0 h 1079500"/>
                <a:gd name="connsiteX2" fmla="*/ 666750 w 666750"/>
                <a:gd name="connsiteY2" fmla="*/ 1079500 h 107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0" h="1079500">
                  <a:moveTo>
                    <a:pt x="0" y="482600"/>
                  </a:moveTo>
                  <a:lnTo>
                    <a:pt x="222250" y="0"/>
                  </a:lnTo>
                  <a:lnTo>
                    <a:pt x="666750" y="107950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68421" y="2705768"/>
              <a:ext cx="572168" cy="860927"/>
            </a:xfrm>
            <a:custGeom>
              <a:avLst/>
              <a:gdLst>
                <a:gd name="connsiteX0" fmla="*/ 508000 w 572168"/>
                <a:gd name="connsiteY0" fmla="*/ 550779 h 860927"/>
                <a:gd name="connsiteX1" fmla="*/ 0 w 572168"/>
                <a:gd name="connsiteY1" fmla="*/ 860927 h 860927"/>
                <a:gd name="connsiteX2" fmla="*/ 572168 w 572168"/>
                <a:gd name="connsiteY2" fmla="*/ 0 h 86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2168" h="860927">
                  <a:moveTo>
                    <a:pt x="508000" y="550779"/>
                  </a:moveTo>
                  <a:lnTo>
                    <a:pt x="0" y="860927"/>
                  </a:lnTo>
                  <a:lnTo>
                    <a:pt x="572168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none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224589" y="2486526"/>
              <a:ext cx="470569" cy="1074821"/>
            </a:xfrm>
            <a:custGeom>
              <a:avLst/>
              <a:gdLst>
                <a:gd name="connsiteX0" fmla="*/ 0 w 470569"/>
                <a:gd name="connsiteY0" fmla="*/ 0 h 1074821"/>
                <a:gd name="connsiteX1" fmla="*/ 470569 w 470569"/>
                <a:gd name="connsiteY1" fmla="*/ 566821 h 1074821"/>
                <a:gd name="connsiteX2" fmla="*/ 443832 w 470569"/>
                <a:gd name="connsiteY2" fmla="*/ 1074821 h 107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569" h="1074821">
                  <a:moveTo>
                    <a:pt x="0" y="0"/>
                  </a:moveTo>
                  <a:lnTo>
                    <a:pt x="470569" y="566821"/>
                  </a:lnTo>
                  <a:lnTo>
                    <a:pt x="443832" y="1074821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4950" y="3257550"/>
            <a:ext cx="2245360" cy="1154430"/>
            <a:chOff x="234950" y="3257550"/>
            <a:chExt cx="2245360" cy="1154430"/>
          </a:xfrm>
        </p:grpSpPr>
        <p:sp>
          <p:nvSpPr>
            <p:cNvPr id="10" name="任意多边形 9"/>
            <p:cNvSpPr/>
            <p:nvPr/>
          </p:nvSpPr>
          <p:spPr>
            <a:xfrm>
              <a:off x="234950" y="3562350"/>
              <a:ext cx="1054100" cy="660400"/>
            </a:xfrm>
            <a:custGeom>
              <a:avLst/>
              <a:gdLst>
                <a:gd name="connsiteX0" fmla="*/ 0 w 1054100"/>
                <a:gd name="connsiteY0" fmla="*/ 63500 h 660400"/>
                <a:gd name="connsiteX1" fmla="*/ 1054100 w 1054100"/>
                <a:gd name="connsiteY1" fmla="*/ 660400 h 660400"/>
                <a:gd name="connsiteX2" fmla="*/ 412750 w 1054100"/>
                <a:gd name="connsiteY2" fmla="*/ 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100" h="660400">
                  <a:moveTo>
                    <a:pt x="0" y="63500"/>
                  </a:moveTo>
                  <a:lnTo>
                    <a:pt x="1054100" y="660400"/>
                  </a:lnTo>
                  <a:lnTo>
                    <a:pt x="412750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1174750" y="3257550"/>
              <a:ext cx="800100" cy="1149350"/>
            </a:xfrm>
            <a:custGeom>
              <a:avLst/>
              <a:gdLst>
                <a:gd name="connsiteX0" fmla="*/ 800100 w 800100"/>
                <a:gd name="connsiteY0" fmla="*/ 1149350 h 1149350"/>
                <a:gd name="connsiteX1" fmla="*/ 95250 w 800100"/>
                <a:gd name="connsiteY1" fmla="*/ 958850 h 1149350"/>
                <a:gd name="connsiteX2" fmla="*/ 0 w 800100"/>
                <a:gd name="connsiteY2" fmla="*/ 0 h 114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0100" h="1149350">
                  <a:moveTo>
                    <a:pt x="800100" y="1149350"/>
                  </a:moveTo>
                  <a:lnTo>
                    <a:pt x="95250" y="958850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1177290" y="3257550"/>
              <a:ext cx="811530" cy="1154430"/>
            </a:xfrm>
            <a:custGeom>
              <a:avLst/>
              <a:gdLst>
                <a:gd name="connsiteX0" fmla="*/ 0 w 811530"/>
                <a:gd name="connsiteY0" fmla="*/ 0 h 1154430"/>
                <a:gd name="connsiteX1" fmla="*/ 811530 w 811530"/>
                <a:gd name="connsiteY1" fmla="*/ 1154430 h 1154430"/>
                <a:gd name="connsiteX2" fmla="*/ 765810 w 811530"/>
                <a:gd name="connsiteY2" fmla="*/ 21717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1530" h="1154430">
                  <a:moveTo>
                    <a:pt x="0" y="0"/>
                  </a:moveTo>
                  <a:lnTo>
                    <a:pt x="811530" y="1154430"/>
                  </a:lnTo>
                  <a:lnTo>
                    <a:pt x="765810" y="21717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1954530" y="3474720"/>
              <a:ext cx="525780" cy="594360"/>
            </a:xfrm>
            <a:custGeom>
              <a:avLst/>
              <a:gdLst>
                <a:gd name="connsiteX0" fmla="*/ 0 w 525780"/>
                <a:gd name="connsiteY0" fmla="*/ 0 h 594360"/>
                <a:gd name="connsiteX1" fmla="*/ 525780 w 525780"/>
                <a:gd name="connsiteY1" fmla="*/ 59436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5780" h="594360">
                  <a:moveTo>
                    <a:pt x="0" y="0"/>
                  </a:moveTo>
                  <a:lnTo>
                    <a:pt x="525780" y="59436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1988820" y="4069080"/>
              <a:ext cx="491490" cy="342900"/>
            </a:xfrm>
            <a:custGeom>
              <a:avLst/>
              <a:gdLst>
                <a:gd name="connsiteX0" fmla="*/ 491490 w 491490"/>
                <a:gd name="connsiteY0" fmla="*/ 0 h 342900"/>
                <a:gd name="connsiteX1" fmla="*/ 0 w 491490"/>
                <a:gd name="connsiteY1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490" h="342900">
                  <a:moveTo>
                    <a:pt x="491490" y="0"/>
                  </a:moveTo>
                  <a:lnTo>
                    <a:pt x="0" y="34290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960120"/>
            <a:ext cx="1240589" cy="2082533"/>
            <a:chOff x="0" y="960120"/>
            <a:chExt cx="1240589" cy="2082533"/>
          </a:xfrm>
        </p:grpSpPr>
        <p:sp>
          <p:nvSpPr>
            <p:cNvPr id="19" name="任意多边形 18"/>
            <p:cNvSpPr/>
            <p:nvPr/>
          </p:nvSpPr>
          <p:spPr>
            <a:xfrm>
              <a:off x="229937" y="2486526"/>
              <a:ext cx="1010652" cy="556127"/>
            </a:xfrm>
            <a:custGeom>
              <a:avLst/>
              <a:gdLst>
                <a:gd name="connsiteX0" fmla="*/ 465221 w 1010652"/>
                <a:gd name="connsiteY0" fmla="*/ 556127 h 556127"/>
                <a:gd name="connsiteX1" fmla="*/ 1010652 w 1010652"/>
                <a:gd name="connsiteY1" fmla="*/ 224590 h 556127"/>
                <a:gd name="connsiteX2" fmla="*/ 0 w 1010652"/>
                <a:gd name="connsiteY2" fmla="*/ 0 h 556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0652" h="556127">
                  <a:moveTo>
                    <a:pt x="465221" y="556127"/>
                  </a:moveTo>
                  <a:lnTo>
                    <a:pt x="1010652" y="224590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0" y="1691640"/>
              <a:ext cx="560070" cy="800100"/>
            </a:xfrm>
            <a:custGeom>
              <a:avLst/>
              <a:gdLst>
                <a:gd name="connsiteX0" fmla="*/ 228600 w 560070"/>
                <a:gd name="connsiteY0" fmla="*/ 800100 h 800100"/>
                <a:gd name="connsiteX1" fmla="*/ 0 w 560070"/>
                <a:gd name="connsiteY1" fmla="*/ 0 h 800100"/>
                <a:gd name="connsiteX2" fmla="*/ 560070 w 560070"/>
                <a:gd name="connsiteY2" fmla="*/ 525780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0070" h="800100">
                  <a:moveTo>
                    <a:pt x="228600" y="800100"/>
                  </a:moveTo>
                  <a:lnTo>
                    <a:pt x="0" y="0"/>
                  </a:lnTo>
                  <a:lnTo>
                    <a:pt x="560070" y="52578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236220" y="2217420"/>
              <a:ext cx="327660" cy="266700"/>
            </a:xfrm>
            <a:custGeom>
              <a:avLst/>
              <a:gdLst>
                <a:gd name="connsiteX0" fmla="*/ 327660 w 327660"/>
                <a:gd name="connsiteY0" fmla="*/ 0 h 266700"/>
                <a:gd name="connsiteX1" fmla="*/ 0 w 327660"/>
                <a:gd name="connsiteY1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7660" h="266700">
                  <a:moveTo>
                    <a:pt x="327660" y="0"/>
                  </a:moveTo>
                  <a:lnTo>
                    <a:pt x="0" y="26670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0" y="960120"/>
              <a:ext cx="563880" cy="1264920"/>
            </a:xfrm>
            <a:custGeom>
              <a:avLst/>
              <a:gdLst>
                <a:gd name="connsiteX0" fmla="*/ 0 w 563880"/>
                <a:gd name="connsiteY0" fmla="*/ 731520 h 1264920"/>
                <a:gd name="connsiteX1" fmla="*/ 7620 w 563880"/>
                <a:gd name="connsiteY1" fmla="*/ 0 h 1264920"/>
                <a:gd name="connsiteX2" fmla="*/ 563880 w 563880"/>
                <a:gd name="connsiteY2" fmla="*/ 1264920 h 126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3880" h="1264920">
                  <a:moveTo>
                    <a:pt x="0" y="731520"/>
                  </a:moveTo>
                  <a:lnTo>
                    <a:pt x="7620" y="0"/>
                  </a:lnTo>
                  <a:lnTo>
                    <a:pt x="563880" y="126492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任意多边形 32"/>
          <p:cNvSpPr/>
          <p:nvPr/>
        </p:nvSpPr>
        <p:spPr>
          <a:xfrm>
            <a:off x="1181100" y="2705100"/>
            <a:ext cx="762000" cy="762000"/>
          </a:xfrm>
          <a:custGeom>
            <a:avLst/>
            <a:gdLst>
              <a:gd name="connsiteX0" fmla="*/ 57150 w 762000"/>
              <a:gd name="connsiteY0" fmla="*/ 0 h 762000"/>
              <a:gd name="connsiteX1" fmla="*/ 0 w 762000"/>
              <a:gd name="connsiteY1" fmla="*/ 542925 h 762000"/>
              <a:gd name="connsiteX2" fmla="*/ 762000 w 762000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762000">
                <a:moveTo>
                  <a:pt x="57150" y="0"/>
                </a:moveTo>
                <a:lnTo>
                  <a:pt x="0" y="542925"/>
                </a:lnTo>
                <a:lnTo>
                  <a:pt x="762000" y="762000"/>
                </a:lnTo>
              </a:path>
            </a:pathLst>
          </a:custGeom>
          <a:ln w="15875">
            <a:solidFill>
              <a:schemeClr val="bg1">
                <a:alpha val="9000"/>
              </a:schemeClr>
            </a:solidFill>
            <a:headEnd type="oval" w="sm" len="med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0" y="3632200"/>
            <a:ext cx="4749800" cy="1511968"/>
            <a:chOff x="0" y="3632200"/>
            <a:chExt cx="4749800" cy="1511968"/>
          </a:xfrm>
        </p:grpSpPr>
        <p:sp>
          <p:nvSpPr>
            <p:cNvPr id="2" name="任意多边形 1"/>
            <p:cNvSpPr/>
            <p:nvPr/>
          </p:nvSpPr>
          <p:spPr>
            <a:xfrm>
              <a:off x="0" y="4560570"/>
              <a:ext cx="697230" cy="571500"/>
            </a:xfrm>
            <a:custGeom>
              <a:avLst/>
              <a:gdLst>
                <a:gd name="connsiteX0" fmla="*/ 0 w 697230"/>
                <a:gd name="connsiteY0" fmla="*/ 0 h 571500"/>
                <a:gd name="connsiteX1" fmla="*/ 697230 w 697230"/>
                <a:gd name="connsiteY1" fmla="*/ 285750 h 571500"/>
                <a:gd name="connsiteX2" fmla="*/ 0 w 697230"/>
                <a:gd name="connsiteY2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7230" h="571500">
                  <a:moveTo>
                    <a:pt x="0" y="0"/>
                  </a:moveTo>
                  <a:lnTo>
                    <a:pt x="697230" y="285750"/>
                  </a:lnTo>
                  <a:lnTo>
                    <a:pt x="0" y="57150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92150" y="4845050"/>
              <a:ext cx="1219200" cy="298450"/>
            </a:xfrm>
            <a:custGeom>
              <a:avLst/>
              <a:gdLst>
                <a:gd name="connsiteX0" fmla="*/ 0 w 1219200"/>
                <a:gd name="connsiteY0" fmla="*/ 0 h 298450"/>
                <a:gd name="connsiteX1" fmla="*/ 1219200 w 1219200"/>
                <a:gd name="connsiteY1" fmla="*/ 298450 h 29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9200" h="298450">
                  <a:moveTo>
                    <a:pt x="0" y="0"/>
                  </a:moveTo>
                  <a:lnTo>
                    <a:pt x="1219200" y="29845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0" y="4216400"/>
              <a:ext cx="704850" cy="628650"/>
            </a:xfrm>
            <a:custGeom>
              <a:avLst/>
              <a:gdLst>
                <a:gd name="connsiteX0" fmla="*/ 0 w 704850"/>
                <a:gd name="connsiteY0" fmla="*/ 0 h 628650"/>
                <a:gd name="connsiteX1" fmla="*/ 704850 w 704850"/>
                <a:gd name="connsiteY1" fmla="*/ 62865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4850" h="628650">
                  <a:moveTo>
                    <a:pt x="0" y="0"/>
                  </a:moveTo>
                  <a:lnTo>
                    <a:pt x="704850" y="62865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6350" y="3632200"/>
              <a:ext cx="692150" cy="1212850"/>
            </a:xfrm>
            <a:custGeom>
              <a:avLst/>
              <a:gdLst>
                <a:gd name="connsiteX0" fmla="*/ 0 w 692150"/>
                <a:gd name="connsiteY0" fmla="*/ 571500 h 1212850"/>
                <a:gd name="connsiteX1" fmla="*/ 228600 w 692150"/>
                <a:gd name="connsiteY1" fmla="*/ 0 h 1212850"/>
                <a:gd name="connsiteX2" fmla="*/ 692150 w 692150"/>
                <a:gd name="connsiteY2" fmla="*/ 1212850 h 1212850"/>
                <a:gd name="connsiteX3" fmla="*/ 692150 w 692150"/>
                <a:gd name="connsiteY3" fmla="*/ 1200150 h 1212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150" h="1212850">
                  <a:moveTo>
                    <a:pt x="0" y="571500"/>
                  </a:moveTo>
                  <a:lnTo>
                    <a:pt x="228600" y="0"/>
                  </a:lnTo>
                  <a:lnTo>
                    <a:pt x="692150" y="1212850"/>
                  </a:lnTo>
                  <a:lnTo>
                    <a:pt x="692150" y="120015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98500" y="4210050"/>
              <a:ext cx="1276350" cy="635000"/>
            </a:xfrm>
            <a:custGeom>
              <a:avLst/>
              <a:gdLst>
                <a:gd name="connsiteX0" fmla="*/ 584200 w 1276350"/>
                <a:gd name="connsiteY0" fmla="*/ 0 h 635000"/>
                <a:gd name="connsiteX1" fmla="*/ 0 w 1276350"/>
                <a:gd name="connsiteY1" fmla="*/ 635000 h 635000"/>
                <a:gd name="connsiteX2" fmla="*/ 1276350 w 1276350"/>
                <a:gd name="connsiteY2" fmla="*/ 2032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6350" h="635000">
                  <a:moveTo>
                    <a:pt x="584200" y="0"/>
                  </a:moveTo>
                  <a:lnTo>
                    <a:pt x="0" y="635000"/>
                  </a:lnTo>
                  <a:lnTo>
                    <a:pt x="1276350" y="20320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1919705" y="4411579"/>
              <a:ext cx="379663" cy="732589"/>
            </a:xfrm>
            <a:custGeom>
              <a:avLst/>
              <a:gdLst>
                <a:gd name="connsiteX0" fmla="*/ 379663 w 379663"/>
                <a:gd name="connsiteY0" fmla="*/ 727242 h 732589"/>
                <a:gd name="connsiteX1" fmla="*/ 58821 w 379663"/>
                <a:gd name="connsiteY1" fmla="*/ 0 h 732589"/>
                <a:gd name="connsiteX2" fmla="*/ 0 w 379663"/>
                <a:gd name="connsiteY2" fmla="*/ 732589 h 73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663" h="732589">
                  <a:moveTo>
                    <a:pt x="379663" y="727242"/>
                  </a:moveTo>
                  <a:lnTo>
                    <a:pt x="58821" y="0"/>
                  </a:lnTo>
                  <a:lnTo>
                    <a:pt x="0" y="732589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685800" y="3878580"/>
              <a:ext cx="15240" cy="960120"/>
            </a:xfrm>
            <a:custGeom>
              <a:avLst/>
              <a:gdLst>
                <a:gd name="connsiteX0" fmla="*/ 15240 w 15240"/>
                <a:gd name="connsiteY0" fmla="*/ 960120 h 960120"/>
                <a:gd name="connsiteX1" fmla="*/ 0 w 15240"/>
                <a:gd name="connsiteY1" fmla="*/ 0 h 960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" h="960120">
                  <a:moveTo>
                    <a:pt x="15240" y="960120"/>
                  </a:moveTo>
                  <a:lnTo>
                    <a:pt x="0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1988820" y="4411980"/>
              <a:ext cx="1703070" cy="731520"/>
            </a:xfrm>
            <a:custGeom>
              <a:avLst/>
              <a:gdLst>
                <a:gd name="connsiteX0" fmla="*/ 0 w 1703070"/>
                <a:gd name="connsiteY0" fmla="*/ 0 h 731520"/>
                <a:gd name="connsiteX1" fmla="*/ 1703070 w 1703070"/>
                <a:gd name="connsiteY1" fmla="*/ 73152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3070" h="731520">
                  <a:moveTo>
                    <a:pt x="0" y="0"/>
                  </a:moveTo>
                  <a:lnTo>
                    <a:pt x="1703070" y="73152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988820" y="4411980"/>
              <a:ext cx="1714500" cy="731520"/>
            </a:xfrm>
            <a:custGeom>
              <a:avLst/>
              <a:gdLst>
                <a:gd name="connsiteX0" fmla="*/ 1714500 w 1714500"/>
                <a:gd name="connsiteY0" fmla="*/ 731520 h 731520"/>
                <a:gd name="connsiteX1" fmla="*/ 1291590 w 1714500"/>
                <a:gd name="connsiteY1" fmla="*/ 80010 h 731520"/>
                <a:gd name="connsiteX2" fmla="*/ 0 w 1714500"/>
                <a:gd name="connsiteY2" fmla="*/ 0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0" h="731520">
                  <a:moveTo>
                    <a:pt x="1714500" y="731520"/>
                  </a:moveTo>
                  <a:lnTo>
                    <a:pt x="1291590" y="80010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3302000" y="4470400"/>
              <a:ext cx="1447800" cy="279400"/>
            </a:xfrm>
            <a:custGeom>
              <a:avLst/>
              <a:gdLst>
                <a:gd name="connsiteX0" fmla="*/ 0 w 1447800"/>
                <a:gd name="connsiteY0" fmla="*/ 0 h 279400"/>
                <a:gd name="connsiteX1" fmla="*/ 1447800 w 1447800"/>
                <a:gd name="connsiteY1" fmla="*/ 27940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7800" h="279400">
                  <a:moveTo>
                    <a:pt x="0" y="0"/>
                  </a:moveTo>
                  <a:lnTo>
                    <a:pt x="1447800" y="27940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3708400" y="4762500"/>
              <a:ext cx="1041400" cy="381000"/>
            </a:xfrm>
            <a:custGeom>
              <a:avLst/>
              <a:gdLst>
                <a:gd name="connsiteX0" fmla="*/ 0 w 1041400"/>
                <a:gd name="connsiteY0" fmla="*/ 381000 h 381000"/>
                <a:gd name="connsiteX1" fmla="*/ 1041400 w 1041400"/>
                <a:gd name="connsiteY1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1400" h="381000">
                  <a:moveTo>
                    <a:pt x="0" y="381000"/>
                  </a:moveTo>
                  <a:lnTo>
                    <a:pt x="1041400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213600" y="4078514"/>
            <a:ext cx="1930400" cy="1059543"/>
            <a:chOff x="7213600" y="4078514"/>
            <a:chExt cx="1930400" cy="1059543"/>
          </a:xfrm>
        </p:grpSpPr>
        <p:sp>
          <p:nvSpPr>
            <p:cNvPr id="37" name="任意多边形 36"/>
            <p:cNvSpPr/>
            <p:nvPr/>
          </p:nvSpPr>
          <p:spPr>
            <a:xfrm>
              <a:off x="8316686" y="4194629"/>
              <a:ext cx="827314" cy="943428"/>
            </a:xfrm>
            <a:custGeom>
              <a:avLst/>
              <a:gdLst>
                <a:gd name="connsiteX0" fmla="*/ 0 w 827314"/>
                <a:gd name="connsiteY0" fmla="*/ 943428 h 943428"/>
                <a:gd name="connsiteX1" fmla="*/ 827314 w 827314"/>
                <a:gd name="connsiteY1" fmla="*/ 0 h 9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7314" h="943428">
                  <a:moveTo>
                    <a:pt x="0" y="943428"/>
                  </a:moveTo>
                  <a:lnTo>
                    <a:pt x="827314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7692571" y="4180114"/>
              <a:ext cx="1451429" cy="957943"/>
            </a:xfrm>
            <a:custGeom>
              <a:avLst/>
              <a:gdLst>
                <a:gd name="connsiteX0" fmla="*/ 624115 w 1451429"/>
                <a:gd name="connsiteY0" fmla="*/ 957943 h 957943"/>
                <a:gd name="connsiteX1" fmla="*/ 0 w 1451429"/>
                <a:gd name="connsiteY1" fmla="*/ 391886 h 957943"/>
                <a:gd name="connsiteX2" fmla="*/ 1451429 w 1451429"/>
                <a:gd name="connsiteY2" fmla="*/ 0 h 95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1429" h="957943">
                  <a:moveTo>
                    <a:pt x="624115" y="957943"/>
                  </a:moveTo>
                  <a:lnTo>
                    <a:pt x="0" y="391886"/>
                  </a:lnTo>
                  <a:lnTo>
                    <a:pt x="1451429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7213600" y="4078514"/>
              <a:ext cx="203200" cy="1059543"/>
            </a:xfrm>
            <a:custGeom>
              <a:avLst/>
              <a:gdLst>
                <a:gd name="connsiteX0" fmla="*/ 0 w 203200"/>
                <a:gd name="connsiteY0" fmla="*/ 0 h 1059543"/>
                <a:gd name="connsiteX1" fmla="*/ 203200 w 203200"/>
                <a:gd name="connsiteY1" fmla="*/ 1059543 h 1059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200" h="1059543">
                  <a:moveTo>
                    <a:pt x="0" y="0"/>
                  </a:moveTo>
                  <a:lnTo>
                    <a:pt x="203200" y="1059543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473371" y="3222171"/>
            <a:ext cx="2670629" cy="1349829"/>
            <a:chOff x="6473371" y="3222171"/>
            <a:chExt cx="2670629" cy="1349829"/>
          </a:xfrm>
        </p:grpSpPr>
        <p:sp>
          <p:nvSpPr>
            <p:cNvPr id="39" name="任意多边形 38"/>
            <p:cNvSpPr/>
            <p:nvPr/>
          </p:nvSpPr>
          <p:spPr>
            <a:xfrm>
              <a:off x="7213600" y="3236686"/>
              <a:ext cx="493486" cy="1335314"/>
            </a:xfrm>
            <a:custGeom>
              <a:avLst/>
              <a:gdLst>
                <a:gd name="connsiteX0" fmla="*/ 493486 w 493486"/>
                <a:gd name="connsiteY0" fmla="*/ 1335314 h 1335314"/>
                <a:gd name="connsiteX1" fmla="*/ 0 w 493486"/>
                <a:gd name="connsiteY1" fmla="*/ 856343 h 1335314"/>
                <a:gd name="connsiteX2" fmla="*/ 217714 w 493486"/>
                <a:gd name="connsiteY2" fmla="*/ 0 h 133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486" h="1335314">
                  <a:moveTo>
                    <a:pt x="493486" y="1335314"/>
                  </a:moveTo>
                  <a:lnTo>
                    <a:pt x="0" y="856343"/>
                  </a:lnTo>
                  <a:lnTo>
                    <a:pt x="217714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8128000" y="3222171"/>
              <a:ext cx="1001486" cy="957943"/>
            </a:xfrm>
            <a:custGeom>
              <a:avLst/>
              <a:gdLst>
                <a:gd name="connsiteX0" fmla="*/ 0 w 1001486"/>
                <a:gd name="connsiteY0" fmla="*/ 522515 h 957943"/>
                <a:gd name="connsiteX1" fmla="*/ 1001486 w 1001486"/>
                <a:gd name="connsiteY1" fmla="*/ 957943 h 957943"/>
                <a:gd name="connsiteX2" fmla="*/ 1001486 w 1001486"/>
                <a:gd name="connsiteY2" fmla="*/ 0 h 95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1486" h="957943">
                  <a:moveTo>
                    <a:pt x="0" y="522515"/>
                  </a:moveTo>
                  <a:lnTo>
                    <a:pt x="1001486" y="957943"/>
                  </a:lnTo>
                  <a:lnTo>
                    <a:pt x="1001486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7431314" y="3236686"/>
              <a:ext cx="725715" cy="1320800"/>
            </a:xfrm>
            <a:custGeom>
              <a:avLst/>
              <a:gdLst>
                <a:gd name="connsiteX0" fmla="*/ 0 w 725715"/>
                <a:gd name="connsiteY0" fmla="*/ 0 h 1320800"/>
                <a:gd name="connsiteX1" fmla="*/ 290286 w 725715"/>
                <a:gd name="connsiteY1" fmla="*/ 1320800 h 1320800"/>
                <a:gd name="connsiteX2" fmla="*/ 725715 w 725715"/>
                <a:gd name="connsiteY2" fmla="*/ 508000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15" h="1320800">
                  <a:moveTo>
                    <a:pt x="0" y="0"/>
                  </a:moveTo>
                  <a:lnTo>
                    <a:pt x="290286" y="1320800"/>
                  </a:lnTo>
                  <a:lnTo>
                    <a:pt x="725715" y="50800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7431314" y="3222171"/>
              <a:ext cx="1712686" cy="537029"/>
            </a:xfrm>
            <a:custGeom>
              <a:avLst/>
              <a:gdLst>
                <a:gd name="connsiteX0" fmla="*/ 0 w 1712686"/>
                <a:gd name="connsiteY0" fmla="*/ 0 h 537029"/>
                <a:gd name="connsiteX1" fmla="*/ 711200 w 1712686"/>
                <a:gd name="connsiteY1" fmla="*/ 537029 h 537029"/>
                <a:gd name="connsiteX2" fmla="*/ 1712686 w 1712686"/>
                <a:gd name="connsiteY2" fmla="*/ 0 h 53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2686" h="537029">
                  <a:moveTo>
                    <a:pt x="0" y="0"/>
                  </a:moveTo>
                  <a:lnTo>
                    <a:pt x="711200" y="537029"/>
                  </a:lnTo>
                  <a:lnTo>
                    <a:pt x="1712686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6473371" y="3236686"/>
              <a:ext cx="957943" cy="841828"/>
            </a:xfrm>
            <a:custGeom>
              <a:avLst/>
              <a:gdLst>
                <a:gd name="connsiteX0" fmla="*/ 740229 w 957943"/>
                <a:gd name="connsiteY0" fmla="*/ 841828 h 841828"/>
                <a:gd name="connsiteX1" fmla="*/ 0 w 957943"/>
                <a:gd name="connsiteY1" fmla="*/ 580571 h 841828"/>
                <a:gd name="connsiteX2" fmla="*/ 957943 w 957943"/>
                <a:gd name="connsiteY2" fmla="*/ 0 h 84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7943" h="841828">
                  <a:moveTo>
                    <a:pt x="740229" y="841828"/>
                  </a:moveTo>
                  <a:lnTo>
                    <a:pt x="0" y="580571"/>
                  </a:lnTo>
                  <a:lnTo>
                    <a:pt x="957943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502400" y="1685581"/>
            <a:ext cx="2641600" cy="2124419"/>
            <a:chOff x="6502400" y="1685581"/>
            <a:chExt cx="2641600" cy="2124419"/>
          </a:xfrm>
        </p:grpSpPr>
        <p:sp>
          <p:nvSpPr>
            <p:cNvPr id="45" name="任意多边形 44"/>
            <p:cNvSpPr/>
            <p:nvPr/>
          </p:nvSpPr>
          <p:spPr>
            <a:xfrm>
              <a:off x="7431314" y="2423886"/>
              <a:ext cx="725715" cy="1335314"/>
            </a:xfrm>
            <a:custGeom>
              <a:avLst/>
              <a:gdLst>
                <a:gd name="connsiteX0" fmla="*/ 0 w 725715"/>
                <a:gd name="connsiteY0" fmla="*/ 812800 h 1335314"/>
                <a:gd name="connsiteX1" fmla="*/ 232229 w 725715"/>
                <a:gd name="connsiteY1" fmla="*/ 0 h 1335314"/>
                <a:gd name="connsiteX2" fmla="*/ 725715 w 725715"/>
                <a:gd name="connsiteY2" fmla="*/ 1335314 h 133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715" h="1335314">
                  <a:moveTo>
                    <a:pt x="0" y="812800"/>
                  </a:moveTo>
                  <a:lnTo>
                    <a:pt x="232229" y="0"/>
                  </a:lnTo>
                  <a:lnTo>
                    <a:pt x="725715" y="1335314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7678057" y="2017486"/>
              <a:ext cx="493486" cy="1741714"/>
            </a:xfrm>
            <a:custGeom>
              <a:avLst/>
              <a:gdLst>
                <a:gd name="connsiteX0" fmla="*/ 0 w 493486"/>
                <a:gd name="connsiteY0" fmla="*/ 420914 h 1741714"/>
                <a:gd name="connsiteX1" fmla="*/ 493486 w 493486"/>
                <a:gd name="connsiteY1" fmla="*/ 0 h 1741714"/>
                <a:gd name="connsiteX2" fmla="*/ 478972 w 493486"/>
                <a:gd name="connsiteY2" fmla="*/ 1741714 h 174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486" h="1741714">
                  <a:moveTo>
                    <a:pt x="0" y="420914"/>
                  </a:moveTo>
                  <a:lnTo>
                    <a:pt x="493486" y="0"/>
                  </a:lnTo>
                  <a:lnTo>
                    <a:pt x="478972" y="1741714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8157029" y="2002971"/>
              <a:ext cx="769257" cy="1756229"/>
            </a:xfrm>
            <a:custGeom>
              <a:avLst/>
              <a:gdLst>
                <a:gd name="connsiteX0" fmla="*/ 29028 w 769257"/>
                <a:gd name="connsiteY0" fmla="*/ 0 h 1756229"/>
                <a:gd name="connsiteX1" fmla="*/ 769257 w 769257"/>
                <a:gd name="connsiteY1" fmla="*/ 261258 h 1756229"/>
                <a:gd name="connsiteX2" fmla="*/ 0 w 769257"/>
                <a:gd name="connsiteY2" fmla="*/ 1756229 h 175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9257" h="1756229">
                  <a:moveTo>
                    <a:pt x="29028" y="0"/>
                  </a:moveTo>
                  <a:lnTo>
                    <a:pt x="769257" y="261258"/>
                  </a:lnTo>
                  <a:lnTo>
                    <a:pt x="0" y="1756229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8940800" y="2246489"/>
              <a:ext cx="203200" cy="970844"/>
            </a:xfrm>
            <a:custGeom>
              <a:avLst/>
              <a:gdLst>
                <a:gd name="connsiteX0" fmla="*/ 0 w 203200"/>
                <a:gd name="connsiteY0" fmla="*/ 0 h 970844"/>
                <a:gd name="connsiteX1" fmla="*/ 203200 w 203200"/>
                <a:gd name="connsiteY1" fmla="*/ 970844 h 97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200" h="970844">
                  <a:moveTo>
                    <a:pt x="0" y="0"/>
                  </a:moveTo>
                  <a:lnTo>
                    <a:pt x="203200" y="970844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6502400" y="2387600"/>
              <a:ext cx="939800" cy="1422400"/>
            </a:xfrm>
            <a:custGeom>
              <a:avLst/>
              <a:gdLst>
                <a:gd name="connsiteX0" fmla="*/ 0 w 939800"/>
                <a:gd name="connsiteY0" fmla="*/ 1422400 h 1422400"/>
                <a:gd name="connsiteX1" fmla="*/ 393700 w 939800"/>
                <a:gd name="connsiteY1" fmla="*/ 0 h 1422400"/>
                <a:gd name="connsiteX2" fmla="*/ 939800 w 939800"/>
                <a:gd name="connsiteY2" fmla="*/ 838200 h 14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9800" h="1422400">
                  <a:moveTo>
                    <a:pt x="0" y="1422400"/>
                  </a:moveTo>
                  <a:lnTo>
                    <a:pt x="393700" y="0"/>
                  </a:lnTo>
                  <a:lnTo>
                    <a:pt x="939800" y="83820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6896559" y="1696598"/>
              <a:ext cx="936434" cy="738130"/>
            </a:xfrm>
            <a:custGeom>
              <a:avLst/>
              <a:gdLst>
                <a:gd name="connsiteX0" fmla="*/ 0 w 936434"/>
                <a:gd name="connsiteY0" fmla="*/ 705079 h 738130"/>
                <a:gd name="connsiteX1" fmla="*/ 793214 w 936434"/>
                <a:gd name="connsiteY1" fmla="*/ 738130 h 738130"/>
                <a:gd name="connsiteX2" fmla="*/ 936434 w 936434"/>
                <a:gd name="connsiteY2" fmla="*/ 0 h 73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6434" h="738130">
                  <a:moveTo>
                    <a:pt x="0" y="705079"/>
                  </a:moveTo>
                  <a:lnTo>
                    <a:pt x="793214" y="738130"/>
                  </a:lnTo>
                  <a:lnTo>
                    <a:pt x="936434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6907576" y="1685581"/>
              <a:ext cx="925417" cy="716096"/>
            </a:xfrm>
            <a:custGeom>
              <a:avLst/>
              <a:gdLst>
                <a:gd name="connsiteX0" fmla="*/ 925417 w 925417"/>
                <a:gd name="connsiteY0" fmla="*/ 0 h 716096"/>
                <a:gd name="connsiteX1" fmla="*/ 0 w 925417"/>
                <a:gd name="connsiteY1" fmla="*/ 716096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5417" h="716096">
                  <a:moveTo>
                    <a:pt x="925417" y="0"/>
                  </a:moveTo>
                  <a:lnTo>
                    <a:pt x="0" y="716096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7834489" y="1693333"/>
              <a:ext cx="372533" cy="293511"/>
            </a:xfrm>
            <a:custGeom>
              <a:avLst/>
              <a:gdLst>
                <a:gd name="connsiteX0" fmla="*/ 0 w 372533"/>
                <a:gd name="connsiteY0" fmla="*/ 0 h 293511"/>
                <a:gd name="connsiteX1" fmla="*/ 372533 w 372533"/>
                <a:gd name="connsiteY1" fmla="*/ 293511 h 2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2533" h="293511">
                  <a:moveTo>
                    <a:pt x="0" y="0"/>
                  </a:moveTo>
                  <a:lnTo>
                    <a:pt x="372533" y="293511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218311" y="654756"/>
            <a:ext cx="936978" cy="1580444"/>
            <a:chOff x="8218311" y="654756"/>
            <a:chExt cx="936978" cy="1580444"/>
          </a:xfrm>
        </p:grpSpPr>
        <p:sp>
          <p:nvSpPr>
            <p:cNvPr id="49" name="任意多边形 48"/>
            <p:cNvSpPr/>
            <p:nvPr/>
          </p:nvSpPr>
          <p:spPr>
            <a:xfrm>
              <a:off x="8929511" y="1444978"/>
              <a:ext cx="203200" cy="790222"/>
            </a:xfrm>
            <a:custGeom>
              <a:avLst/>
              <a:gdLst>
                <a:gd name="connsiteX0" fmla="*/ 0 w 203200"/>
                <a:gd name="connsiteY0" fmla="*/ 790222 h 790222"/>
                <a:gd name="connsiteX1" fmla="*/ 203200 w 203200"/>
                <a:gd name="connsiteY1" fmla="*/ 0 h 790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200" h="790222">
                  <a:moveTo>
                    <a:pt x="0" y="790222"/>
                  </a:moveTo>
                  <a:lnTo>
                    <a:pt x="203200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8218311" y="1433689"/>
              <a:ext cx="936978" cy="553155"/>
            </a:xfrm>
            <a:custGeom>
              <a:avLst/>
              <a:gdLst>
                <a:gd name="connsiteX0" fmla="*/ 0 w 936978"/>
                <a:gd name="connsiteY0" fmla="*/ 553155 h 553155"/>
                <a:gd name="connsiteX1" fmla="*/ 936978 w 936978"/>
                <a:gd name="connsiteY1" fmla="*/ 0 h 55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6978" h="553155">
                  <a:moveTo>
                    <a:pt x="0" y="553155"/>
                  </a:moveTo>
                  <a:lnTo>
                    <a:pt x="936978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8726311" y="654756"/>
              <a:ext cx="406400" cy="1027288"/>
            </a:xfrm>
            <a:custGeom>
              <a:avLst/>
              <a:gdLst>
                <a:gd name="connsiteX0" fmla="*/ 0 w 406400"/>
                <a:gd name="connsiteY0" fmla="*/ 1027288 h 1027288"/>
                <a:gd name="connsiteX1" fmla="*/ 406400 w 406400"/>
                <a:gd name="connsiteY1" fmla="*/ 0 h 102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6400" h="1027288">
                  <a:moveTo>
                    <a:pt x="0" y="1027288"/>
                  </a:moveTo>
                  <a:lnTo>
                    <a:pt x="406400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772356" y="0"/>
            <a:ext cx="2607733" cy="982133"/>
            <a:chOff x="1772356" y="0"/>
            <a:chExt cx="2607733" cy="982133"/>
          </a:xfrm>
        </p:grpSpPr>
        <p:sp>
          <p:nvSpPr>
            <p:cNvPr id="56" name="任意多边形 55"/>
            <p:cNvSpPr/>
            <p:nvPr/>
          </p:nvSpPr>
          <p:spPr>
            <a:xfrm>
              <a:off x="1772356" y="11289"/>
              <a:ext cx="1174044" cy="496711"/>
            </a:xfrm>
            <a:custGeom>
              <a:avLst/>
              <a:gdLst>
                <a:gd name="connsiteX0" fmla="*/ 0 w 1174044"/>
                <a:gd name="connsiteY0" fmla="*/ 0 h 496711"/>
                <a:gd name="connsiteX1" fmla="*/ 654755 w 1174044"/>
                <a:gd name="connsiteY1" fmla="*/ 496711 h 496711"/>
                <a:gd name="connsiteX2" fmla="*/ 1174044 w 1174044"/>
                <a:gd name="connsiteY2" fmla="*/ 0 h 49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044" h="496711">
                  <a:moveTo>
                    <a:pt x="0" y="0"/>
                  </a:moveTo>
                  <a:lnTo>
                    <a:pt x="654755" y="496711"/>
                  </a:lnTo>
                  <a:lnTo>
                    <a:pt x="1174044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2438400" y="0"/>
              <a:ext cx="1185333" cy="508000"/>
            </a:xfrm>
            <a:custGeom>
              <a:avLst/>
              <a:gdLst>
                <a:gd name="connsiteX0" fmla="*/ 0 w 1185333"/>
                <a:gd name="connsiteY0" fmla="*/ 508000 h 508000"/>
                <a:gd name="connsiteX1" fmla="*/ 1185333 w 1185333"/>
                <a:gd name="connsiteY1" fmla="*/ 327378 h 508000"/>
                <a:gd name="connsiteX2" fmla="*/ 519289 w 1185333"/>
                <a:gd name="connsiteY2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5333" h="508000">
                  <a:moveTo>
                    <a:pt x="0" y="508000"/>
                  </a:moveTo>
                  <a:lnTo>
                    <a:pt x="1185333" y="327378"/>
                  </a:lnTo>
                  <a:lnTo>
                    <a:pt x="519289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3522133" y="0"/>
              <a:ext cx="857956" cy="970844"/>
            </a:xfrm>
            <a:custGeom>
              <a:avLst/>
              <a:gdLst>
                <a:gd name="connsiteX0" fmla="*/ 124178 w 857956"/>
                <a:gd name="connsiteY0" fmla="*/ 338667 h 970844"/>
                <a:gd name="connsiteX1" fmla="*/ 0 w 857956"/>
                <a:gd name="connsiteY1" fmla="*/ 970844 h 970844"/>
                <a:gd name="connsiteX2" fmla="*/ 857956 w 857956"/>
                <a:gd name="connsiteY2" fmla="*/ 0 h 97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956" h="970844">
                  <a:moveTo>
                    <a:pt x="124178" y="338667"/>
                  </a:moveTo>
                  <a:lnTo>
                    <a:pt x="0" y="970844"/>
                  </a:lnTo>
                  <a:lnTo>
                    <a:pt x="857956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3646311" y="0"/>
              <a:ext cx="733778" cy="338667"/>
            </a:xfrm>
            <a:custGeom>
              <a:avLst/>
              <a:gdLst>
                <a:gd name="connsiteX0" fmla="*/ 0 w 733778"/>
                <a:gd name="connsiteY0" fmla="*/ 338667 h 338667"/>
                <a:gd name="connsiteX1" fmla="*/ 733778 w 733778"/>
                <a:gd name="connsiteY1" fmla="*/ 0 h 33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778" h="338667">
                  <a:moveTo>
                    <a:pt x="0" y="338667"/>
                  </a:moveTo>
                  <a:lnTo>
                    <a:pt x="733778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2449689" y="519289"/>
              <a:ext cx="1061155" cy="462844"/>
            </a:xfrm>
            <a:custGeom>
              <a:avLst/>
              <a:gdLst>
                <a:gd name="connsiteX0" fmla="*/ 1061155 w 1061155"/>
                <a:gd name="connsiteY0" fmla="*/ 462844 h 462844"/>
                <a:gd name="connsiteX1" fmla="*/ 778933 w 1061155"/>
                <a:gd name="connsiteY1" fmla="*/ 158044 h 462844"/>
                <a:gd name="connsiteX2" fmla="*/ 0 w 1061155"/>
                <a:gd name="connsiteY2" fmla="*/ 0 h 46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1155" h="462844">
                  <a:moveTo>
                    <a:pt x="1061155" y="462844"/>
                  </a:moveTo>
                  <a:lnTo>
                    <a:pt x="778933" y="158044"/>
                  </a:lnTo>
                  <a:lnTo>
                    <a:pt x="0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3228975" y="333375"/>
              <a:ext cx="409575" cy="352425"/>
            </a:xfrm>
            <a:custGeom>
              <a:avLst/>
              <a:gdLst>
                <a:gd name="connsiteX0" fmla="*/ 0 w 409575"/>
                <a:gd name="connsiteY0" fmla="*/ 352425 h 352425"/>
                <a:gd name="connsiteX1" fmla="*/ 409575 w 409575"/>
                <a:gd name="connsiteY1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9575" h="352425">
                  <a:moveTo>
                    <a:pt x="0" y="352425"/>
                  </a:moveTo>
                  <a:lnTo>
                    <a:pt x="409575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3917244" y="0"/>
            <a:ext cx="1997781" cy="533400"/>
            <a:chOff x="3917244" y="0"/>
            <a:chExt cx="1997781" cy="533400"/>
          </a:xfrm>
        </p:grpSpPr>
        <p:sp>
          <p:nvSpPr>
            <p:cNvPr id="61" name="任意多边形 60"/>
            <p:cNvSpPr/>
            <p:nvPr/>
          </p:nvSpPr>
          <p:spPr>
            <a:xfrm>
              <a:off x="3917244" y="0"/>
              <a:ext cx="1241778" cy="530578"/>
            </a:xfrm>
            <a:custGeom>
              <a:avLst/>
              <a:gdLst>
                <a:gd name="connsiteX0" fmla="*/ 0 w 1241778"/>
                <a:gd name="connsiteY0" fmla="*/ 530578 h 530578"/>
                <a:gd name="connsiteX1" fmla="*/ 1241778 w 1241778"/>
                <a:gd name="connsiteY1" fmla="*/ 0 h 530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1778" h="530578">
                  <a:moveTo>
                    <a:pt x="0" y="530578"/>
                  </a:moveTo>
                  <a:lnTo>
                    <a:pt x="1241778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5191125" y="0"/>
              <a:ext cx="723900" cy="533400"/>
            </a:xfrm>
            <a:custGeom>
              <a:avLst/>
              <a:gdLst>
                <a:gd name="connsiteX0" fmla="*/ 0 w 723900"/>
                <a:gd name="connsiteY0" fmla="*/ 0 h 533400"/>
                <a:gd name="connsiteX1" fmla="*/ 485775 w 723900"/>
                <a:gd name="connsiteY1" fmla="*/ 533400 h 533400"/>
                <a:gd name="connsiteX2" fmla="*/ 723900 w 72390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900" h="533400">
                  <a:moveTo>
                    <a:pt x="0" y="0"/>
                  </a:moveTo>
                  <a:lnTo>
                    <a:pt x="485775" y="533400"/>
                  </a:lnTo>
                  <a:lnTo>
                    <a:pt x="723900" y="0"/>
                  </a:lnTo>
                </a:path>
              </a:pathLst>
            </a:custGeom>
            <a:ln w="15875">
              <a:solidFill>
                <a:schemeClr val="bg1">
                  <a:alpha val="9000"/>
                </a:schemeClr>
              </a:solidFill>
              <a:headEnd type="oval" w="sm" len="med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491880" y="1012701"/>
            <a:ext cx="2160240" cy="2160240"/>
            <a:chOff x="3491880" y="1012701"/>
            <a:chExt cx="2160240" cy="2160240"/>
          </a:xfrm>
        </p:grpSpPr>
        <p:sp>
          <p:nvSpPr>
            <p:cNvPr id="77" name="椭圆 76"/>
            <p:cNvSpPr/>
            <p:nvPr/>
          </p:nvSpPr>
          <p:spPr>
            <a:xfrm>
              <a:off x="3584608" y="1080302"/>
              <a:ext cx="1923496" cy="1923496"/>
            </a:xfrm>
            <a:prstGeom prst="ellipse">
              <a:avLst/>
            </a:prstGeom>
            <a:gradFill flip="none" rotWithShape="1">
              <a:gsLst>
                <a:gs pos="0">
                  <a:srgbClr val="00969C"/>
                </a:gs>
                <a:gs pos="100000">
                  <a:srgbClr val="43F6FF"/>
                </a:gs>
              </a:gsLst>
              <a:lin ang="18900000" scaled="1"/>
              <a:tileRect/>
            </a:gradFill>
            <a:ln w="15875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1012701"/>
              <a:ext cx="2160240" cy="21602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</p:pic>
      </p:grpSp>
      <p:sp>
        <p:nvSpPr>
          <p:cNvPr id="78" name="TextBox 77"/>
          <p:cNvSpPr txBox="1"/>
          <p:nvPr/>
        </p:nvSpPr>
        <p:spPr>
          <a:xfrm>
            <a:off x="3635758" y="3291830"/>
            <a:ext cx="1872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2627784" y="3791957"/>
            <a:ext cx="3819041" cy="307778"/>
            <a:chOff x="2958108" y="4292238"/>
            <a:chExt cx="3819041" cy="307778"/>
          </a:xfrm>
        </p:grpSpPr>
        <p:sp>
          <p:nvSpPr>
            <p:cNvPr id="3" name="TextBox 2"/>
            <p:cNvSpPr txBox="1"/>
            <p:nvPr/>
          </p:nvSpPr>
          <p:spPr>
            <a:xfrm>
              <a:off x="2958108" y="4292239"/>
              <a:ext cx="16568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43F6FF"/>
                  </a:solidFill>
                  <a:latin typeface="微软雅黑" pitchFamily="34" charset="-122"/>
                  <a:ea typeface="微软雅黑" pitchFamily="34" charset="-122"/>
                </a:rPr>
                <a:t>队名：</a:t>
              </a:r>
              <a:r>
                <a:rPr lang="en-US" altLang="zh-CN" sz="1400" dirty="0" smtClean="0">
                  <a:solidFill>
                    <a:srgbClr val="43F6FF"/>
                  </a:solidFill>
                  <a:latin typeface="微软雅黑" pitchFamily="34" charset="-122"/>
                  <a:ea typeface="微软雅黑" pitchFamily="34" charset="-122"/>
                </a:rPr>
                <a:t>The Archer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638422" y="4292238"/>
              <a:ext cx="21387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43F6FF"/>
                  </a:solidFill>
                  <a:latin typeface="微软雅黑" pitchFamily="34" charset="-122"/>
                  <a:ea typeface="微软雅黑" pitchFamily="34" charset="-122"/>
                </a:rPr>
                <a:t>指导老师：王 炜  李晓翠</a:t>
              </a:r>
              <a:endParaRPr lang="en-US" altLang="zh-CN" sz="1400" dirty="0" smtClean="0">
                <a:solidFill>
                  <a:srgbClr val="43F6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2896356" y="4067948"/>
            <a:ext cx="3300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43F6FF"/>
                </a:solidFill>
                <a:latin typeface="微软雅黑" pitchFamily="34" charset="-122"/>
                <a:ea typeface="微软雅黑" pitchFamily="34" charset="-122"/>
              </a:rPr>
              <a:t>成员：杨仕红  张颖  张贤  唐晶  陈麒麟</a:t>
            </a:r>
            <a:endParaRPr lang="en-US" altLang="zh-CN" sz="1400" dirty="0" smtClean="0">
              <a:solidFill>
                <a:srgbClr val="43F6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145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6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6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6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6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0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0"/>
            <a:ext cx="3146005" cy="2279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椭圆 2"/>
          <p:cNvSpPr/>
          <p:nvPr/>
        </p:nvSpPr>
        <p:spPr>
          <a:xfrm>
            <a:off x="611560" y="2193981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11560" y="3174953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11560" y="4155926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34282" y="2163423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调研背景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34282" y="3144395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问题提出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34282" y="4125368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研究目的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3275856" y="771550"/>
            <a:ext cx="1925010" cy="475074"/>
            <a:chOff x="3275856" y="771550"/>
            <a:chExt cx="1925010" cy="475074"/>
          </a:xfrm>
        </p:grpSpPr>
        <p:sp>
          <p:nvSpPr>
            <p:cNvPr id="9" name="圆角矩形 8"/>
            <p:cNvSpPr/>
            <p:nvPr/>
          </p:nvSpPr>
          <p:spPr>
            <a:xfrm>
              <a:off x="3275856" y="788427"/>
              <a:ext cx="1925010" cy="445498"/>
            </a:xfrm>
            <a:prstGeom prst="roundRect">
              <a:avLst/>
            </a:prstGeom>
            <a:solidFill>
              <a:srgbClr val="FBFBFB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928" y="771550"/>
              <a:ext cx="475074" cy="47507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805932" y="824421"/>
              <a:ext cx="1394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rPr>
                <a:t>Question 1</a:t>
              </a:r>
              <a:endParaRPr lang="zh-CN" altLang="en-US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275856" y="1848739"/>
            <a:ext cx="1925010" cy="475074"/>
            <a:chOff x="3275856" y="1848739"/>
            <a:chExt cx="1925010" cy="475074"/>
          </a:xfrm>
        </p:grpSpPr>
        <p:sp>
          <p:nvSpPr>
            <p:cNvPr id="15" name="圆角矩形 14"/>
            <p:cNvSpPr/>
            <p:nvPr/>
          </p:nvSpPr>
          <p:spPr>
            <a:xfrm>
              <a:off x="3275856" y="1865616"/>
              <a:ext cx="1925010" cy="445498"/>
            </a:xfrm>
            <a:prstGeom prst="roundRect">
              <a:avLst/>
            </a:prstGeom>
            <a:solidFill>
              <a:srgbClr val="FBFBFB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928" y="1848739"/>
              <a:ext cx="475074" cy="47507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805932" y="1901610"/>
              <a:ext cx="1394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rPr>
                <a:t>Question 2</a:t>
              </a:r>
              <a:endParaRPr lang="zh-CN" altLang="en-US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275856" y="2925928"/>
            <a:ext cx="1925010" cy="475074"/>
            <a:chOff x="3275856" y="2925928"/>
            <a:chExt cx="1925010" cy="475074"/>
          </a:xfrm>
        </p:grpSpPr>
        <p:sp>
          <p:nvSpPr>
            <p:cNvPr id="19" name="圆角矩形 18"/>
            <p:cNvSpPr/>
            <p:nvPr/>
          </p:nvSpPr>
          <p:spPr>
            <a:xfrm>
              <a:off x="3275856" y="2942805"/>
              <a:ext cx="1925010" cy="445498"/>
            </a:xfrm>
            <a:prstGeom prst="roundRect">
              <a:avLst/>
            </a:prstGeom>
            <a:solidFill>
              <a:srgbClr val="FBFBFB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928" y="2925928"/>
              <a:ext cx="475074" cy="47507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805932" y="2978799"/>
              <a:ext cx="1394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rPr>
                <a:t>Question 3</a:t>
              </a:r>
              <a:endParaRPr lang="zh-CN" altLang="en-US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75856" y="4003116"/>
            <a:ext cx="1925010" cy="475074"/>
            <a:chOff x="3275856" y="4003116"/>
            <a:chExt cx="1925010" cy="475074"/>
          </a:xfrm>
        </p:grpSpPr>
        <p:sp>
          <p:nvSpPr>
            <p:cNvPr id="23" name="圆角矩形 22"/>
            <p:cNvSpPr/>
            <p:nvPr/>
          </p:nvSpPr>
          <p:spPr>
            <a:xfrm>
              <a:off x="3275856" y="4019993"/>
              <a:ext cx="1925010" cy="445498"/>
            </a:xfrm>
            <a:prstGeom prst="roundRect">
              <a:avLst/>
            </a:prstGeom>
            <a:solidFill>
              <a:srgbClr val="FBFBFB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928" y="4003116"/>
              <a:ext cx="475074" cy="475074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805932" y="4055987"/>
              <a:ext cx="1394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006E74"/>
                  </a:solidFill>
                  <a:latin typeface="微软雅黑" pitchFamily="34" charset="-122"/>
                  <a:ea typeface="微软雅黑" pitchFamily="34" charset="-122"/>
                </a:rPr>
                <a:t>Question 4</a:t>
              </a:r>
              <a:endParaRPr lang="zh-CN" altLang="en-US" dirty="0" smtClean="0">
                <a:solidFill>
                  <a:srgbClr val="006E7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6" name="直角三角形 25"/>
          <p:cNvSpPr/>
          <p:nvPr/>
        </p:nvSpPr>
        <p:spPr>
          <a:xfrm rot="-2700000">
            <a:off x="4158577" y="1289660"/>
            <a:ext cx="311682" cy="311682"/>
          </a:xfrm>
          <a:prstGeom prst="rtTriangl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直角三角形 27"/>
          <p:cNvSpPr/>
          <p:nvPr/>
        </p:nvSpPr>
        <p:spPr>
          <a:xfrm rot="-2700000">
            <a:off x="4158577" y="2441731"/>
            <a:ext cx="311682" cy="311682"/>
          </a:xfrm>
          <a:prstGeom prst="rtTriangl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直角三角形 28"/>
          <p:cNvSpPr/>
          <p:nvPr/>
        </p:nvSpPr>
        <p:spPr>
          <a:xfrm rot="-2700000">
            <a:off x="4157896" y="3476903"/>
            <a:ext cx="311682" cy="311682"/>
          </a:xfrm>
          <a:prstGeom prst="rtTriangl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200866" y="793643"/>
            <a:ext cx="30059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购买二手车的主要人群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00866" y="1869093"/>
            <a:ext cx="35702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影响二手车购买的主要因素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00866" y="2944543"/>
            <a:ext cx="3288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二手车市场存在哪些问题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00866" y="4019993"/>
            <a:ext cx="38523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如何促进二手车市场更好发展</a:t>
            </a:r>
          </a:p>
        </p:txBody>
      </p:sp>
    </p:spTree>
    <p:extLst>
      <p:ext uri="{BB962C8B-B14F-4D97-AF65-F5344CB8AC3E}">
        <p14:creationId xmlns:p14="http://schemas.microsoft.com/office/powerpoint/2010/main" val="162536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7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7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/>
      <p:bldP spid="31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0"/>
            <a:ext cx="3146005" cy="2279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椭圆 2"/>
          <p:cNvSpPr/>
          <p:nvPr/>
        </p:nvSpPr>
        <p:spPr>
          <a:xfrm>
            <a:off x="611560" y="2193981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11560" y="3174953"/>
            <a:ext cx="492882" cy="492882"/>
          </a:xfrm>
          <a:prstGeom prst="ellipse">
            <a:avLst/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11560" y="4155926"/>
            <a:ext cx="492882" cy="492882"/>
          </a:xfrm>
          <a:prstGeom prst="ellipse">
            <a:avLst/>
          </a:prstGeom>
          <a:solidFill>
            <a:srgbClr val="FBFBFB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34282" y="2163423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调研背景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34282" y="3144395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rPr>
              <a:t>问题提出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34282" y="4125368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研究目的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1625" y="2157354"/>
            <a:ext cx="2108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二手车市场</a:t>
            </a:r>
            <a:endParaRPr lang="en-US" altLang="zh-CN" sz="3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3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更好的发展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5194300" y="1024708"/>
            <a:ext cx="1484064" cy="3240360"/>
            <a:chOff x="5194300" y="1024708"/>
            <a:chExt cx="1484064" cy="3240360"/>
          </a:xfrm>
        </p:grpSpPr>
        <p:sp>
          <p:nvSpPr>
            <p:cNvPr id="15" name="弧形 14"/>
            <p:cNvSpPr/>
            <p:nvPr/>
          </p:nvSpPr>
          <p:spPr>
            <a:xfrm flipH="1">
              <a:off x="5382220" y="1024708"/>
              <a:ext cx="1296144" cy="3240360"/>
            </a:xfrm>
            <a:prstGeom prst="arc">
              <a:avLst>
                <a:gd name="adj1" fmla="val 16200000"/>
                <a:gd name="adj2" fmla="val 5400000"/>
              </a:avLst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 flipH="1">
              <a:off x="5194300" y="2686863"/>
              <a:ext cx="835992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5929123" y="760409"/>
            <a:ext cx="1128835" cy="3911635"/>
            <a:chOff x="5929123" y="760409"/>
            <a:chExt cx="1128835" cy="3911635"/>
          </a:xfrm>
        </p:grpSpPr>
        <p:grpSp>
          <p:nvGrpSpPr>
            <p:cNvPr id="12" name="组合 11"/>
            <p:cNvGrpSpPr/>
            <p:nvPr/>
          </p:nvGrpSpPr>
          <p:grpSpPr>
            <a:xfrm>
              <a:off x="6027832" y="760409"/>
              <a:ext cx="1019831" cy="695186"/>
              <a:chOff x="6027832" y="760409"/>
              <a:chExt cx="1019831" cy="695186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6054588" y="760409"/>
                <a:ext cx="95410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商家</a:t>
                </a:r>
                <a:endParaRPr lang="zh-CN" altLang="en-US" sz="3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6027832" y="1147818"/>
                <a:ext cx="101983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bg1"/>
                    </a:solidFill>
                  </a:rPr>
                  <a:t>merchants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5964265" y="2409864"/>
              <a:ext cx="1059906" cy="698387"/>
              <a:chOff x="5964265" y="2409864"/>
              <a:chExt cx="1059906" cy="69838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6054588" y="2409864"/>
                <a:ext cx="95410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顾客</a:t>
                </a:r>
                <a:endParaRPr lang="zh-CN" altLang="en-US" sz="3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5964265" y="2800474"/>
                <a:ext cx="10599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bg1"/>
                    </a:solidFill>
                  </a:rPr>
                  <a:t>consumers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5929123" y="3988069"/>
              <a:ext cx="1128835" cy="683975"/>
              <a:chOff x="5929123" y="3988069"/>
              <a:chExt cx="1128835" cy="6839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054588" y="3988069"/>
                <a:ext cx="95410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00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政府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929123" y="4364267"/>
                <a:ext cx="112883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government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 flipH="1">
            <a:off x="6366540" y="1024708"/>
            <a:ext cx="1484064" cy="3240360"/>
            <a:chOff x="5194300" y="1024708"/>
            <a:chExt cx="1484064" cy="3240360"/>
          </a:xfrm>
        </p:grpSpPr>
        <p:sp>
          <p:nvSpPr>
            <p:cNvPr id="26" name="弧形 25"/>
            <p:cNvSpPr/>
            <p:nvPr/>
          </p:nvSpPr>
          <p:spPr>
            <a:xfrm flipH="1">
              <a:off x="5382220" y="1024708"/>
              <a:ext cx="1296144" cy="3240360"/>
            </a:xfrm>
            <a:prstGeom prst="arc">
              <a:avLst>
                <a:gd name="adj1" fmla="val 16200000"/>
                <a:gd name="adj2" fmla="val 5400000"/>
              </a:avLst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/>
            <p:cNvCxnSpPr/>
            <p:nvPr/>
          </p:nvCxnSpPr>
          <p:spPr>
            <a:xfrm flipH="1">
              <a:off x="5194300" y="2686863"/>
              <a:ext cx="835992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7863304" y="2406945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建议</a:t>
            </a:r>
            <a:endParaRPr lang="zh-CN" altLang="en-US" sz="3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182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65028" y="1391337"/>
            <a:ext cx="3943727" cy="2215991"/>
            <a:chOff x="2365028" y="1391337"/>
            <a:chExt cx="3943727" cy="2215991"/>
          </a:xfrm>
        </p:grpSpPr>
        <p:sp>
          <p:nvSpPr>
            <p:cNvPr id="3" name="圆角矩形 2"/>
            <p:cNvSpPr/>
            <p:nvPr/>
          </p:nvSpPr>
          <p:spPr>
            <a:xfrm>
              <a:off x="2466628" y="1569261"/>
              <a:ext cx="1728192" cy="1728192"/>
            </a:xfrm>
            <a:prstGeom prst="roundRect">
              <a:avLst/>
            </a:prstGeom>
            <a:solidFill>
              <a:srgbClr val="FBFBFB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365028" y="1391337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600" dirty="0" smtClean="0">
                  <a:solidFill>
                    <a:srgbClr val="00969C"/>
                  </a:solidFill>
                  <a:latin typeface="方正粗宋简体" pitchFamily="65" charset="-122"/>
                  <a:ea typeface="方正粗宋简体" pitchFamily="65" charset="-122"/>
                </a:rPr>
                <a:t>贰</a:t>
              </a:r>
              <a:endParaRPr lang="zh-CN" altLang="en-US" sz="13600" dirty="0">
                <a:solidFill>
                  <a:srgbClr val="00969C"/>
                </a:solidFill>
                <a:latin typeface="方正粗宋简体" pitchFamily="65" charset="-122"/>
                <a:ea typeface="方正粗宋简体" pitchFamily="65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237236" y="2371148"/>
              <a:ext cx="178157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Part Two</a:t>
              </a:r>
              <a:endParaRPr lang="zh-CN" altLang="en-US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43766" y="2804463"/>
              <a:ext cx="206498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抽 样 方 案</a:t>
              </a:r>
              <a:endParaRPr lang="zh-CN" altLang="en-US" sz="3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29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000" y="0"/>
            <a:ext cx="3149901" cy="227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323528" y="2163423"/>
            <a:ext cx="3015712" cy="553998"/>
            <a:chOff x="323528" y="2163423"/>
            <a:chExt cx="3015712" cy="553998"/>
          </a:xfrm>
        </p:grpSpPr>
        <p:sp>
          <p:nvSpPr>
            <p:cNvPr id="3" name="椭圆 2"/>
            <p:cNvSpPr/>
            <p:nvPr/>
          </p:nvSpPr>
          <p:spPr>
            <a:xfrm>
              <a:off x="323528" y="2193981"/>
              <a:ext cx="492882" cy="492882"/>
            </a:xfrm>
            <a:prstGeom prst="ellipse">
              <a:avLst/>
            </a:prstGeom>
            <a:solidFill>
              <a:srgbClr val="FBFBFB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46250" y="2163423"/>
              <a:ext cx="24929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调查方案设计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23528" y="3144395"/>
            <a:ext cx="3015712" cy="553998"/>
            <a:chOff x="323528" y="3144395"/>
            <a:chExt cx="3015712" cy="553998"/>
          </a:xfrm>
        </p:grpSpPr>
        <p:sp>
          <p:nvSpPr>
            <p:cNvPr id="4" name="椭圆 3"/>
            <p:cNvSpPr/>
            <p:nvPr/>
          </p:nvSpPr>
          <p:spPr>
            <a:xfrm>
              <a:off x="323528" y="3174953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46250" y="3144395"/>
              <a:ext cx="249299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调查实施过程</a:t>
              </a:r>
              <a:endParaRPr lang="zh-CN" altLang="en-US" sz="30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23528" y="4125368"/>
            <a:ext cx="3400433" cy="553998"/>
            <a:chOff x="323528" y="4125368"/>
            <a:chExt cx="3400433" cy="553998"/>
          </a:xfrm>
        </p:grpSpPr>
        <p:sp>
          <p:nvSpPr>
            <p:cNvPr id="5" name="椭圆 4"/>
            <p:cNvSpPr/>
            <p:nvPr/>
          </p:nvSpPr>
          <p:spPr>
            <a:xfrm>
              <a:off x="323528" y="4155926"/>
              <a:ext cx="492882" cy="49288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46250" y="4125368"/>
              <a:ext cx="287771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rgbClr val="00ABB4"/>
                  </a:solidFill>
                  <a:latin typeface="微软雅黑" pitchFamily="34" charset="-122"/>
                  <a:ea typeface="微软雅黑" pitchFamily="34" charset="-122"/>
                </a:rPr>
                <a:t>数据处理和检验</a:t>
              </a:r>
              <a:endParaRPr lang="zh-CN" altLang="en-US" sz="3000" dirty="0">
                <a:solidFill>
                  <a:srgbClr val="00ABB4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965326" y="3210165"/>
            <a:ext cx="475754" cy="475754"/>
            <a:chOff x="6360864" y="1192262"/>
            <a:chExt cx="598736" cy="598736"/>
          </a:xfrm>
          <a:effectLst/>
        </p:grpSpPr>
        <p:sp>
          <p:nvSpPr>
            <p:cNvPr id="2" name="椭圆 1"/>
            <p:cNvSpPr/>
            <p:nvPr/>
          </p:nvSpPr>
          <p:spPr>
            <a:xfrm>
              <a:off x="6360864" y="1192262"/>
              <a:ext cx="598736" cy="59873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372200" y="1419622"/>
              <a:ext cx="574700" cy="155178"/>
            </a:xfrm>
            <a:prstGeom prst="rect">
              <a:avLst/>
            </a:prstGeom>
            <a:solidFill>
              <a:srgbClr val="FBFBFB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956318" y="2328067"/>
            <a:ext cx="475754" cy="475754"/>
            <a:chOff x="6360864" y="1192262"/>
            <a:chExt cx="598736" cy="598736"/>
          </a:xfrm>
          <a:effectLst/>
        </p:grpSpPr>
        <p:sp>
          <p:nvSpPr>
            <p:cNvPr id="21" name="椭圆 20"/>
            <p:cNvSpPr/>
            <p:nvPr/>
          </p:nvSpPr>
          <p:spPr>
            <a:xfrm>
              <a:off x="6360864" y="1192262"/>
              <a:ext cx="598736" cy="59873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372200" y="1419622"/>
              <a:ext cx="574700" cy="155178"/>
            </a:xfrm>
            <a:prstGeom prst="rect">
              <a:avLst/>
            </a:prstGeom>
            <a:solidFill>
              <a:srgbClr val="FBFBFB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947310" y="1445969"/>
            <a:ext cx="475754" cy="475754"/>
            <a:chOff x="6360864" y="1192262"/>
            <a:chExt cx="598736" cy="598736"/>
          </a:xfrm>
          <a:effectLst/>
        </p:grpSpPr>
        <p:sp>
          <p:nvSpPr>
            <p:cNvPr id="24" name="椭圆 23"/>
            <p:cNvSpPr/>
            <p:nvPr/>
          </p:nvSpPr>
          <p:spPr>
            <a:xfrm>
              <a:off x="6360864" y="1192262"/>
              <a:ext cx="598736" cy="59873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6372200" y="1419622"/>
              <a:ext cx="574700" cy="155178"/>
            </a:xfrm>
            <a:prstGeom prst="rect">
              <a:avLst/>
            </a:prstGeom>
            <a:solidFill>
              <a:srgbClr val="FBFBFB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938302" y="563871"/>
            <a:ext cx="475754" cy="475754"/>
            <a:chOff x="6360864" y="1192262"/>
            <a:chExt cx="598736" cy="598736"/>
          </a:xfrm>
          <a:effectLst/>
        </p:grpSpPr>
        <p:sp>
          <p:nvSpPr>
            <p:cNvPr id="27" name="椭圆 26"/>
            <p:cNvSpPr/>
            <p:nvPr/>
          </p:nvSpPr>
          <p:spPr>
            <a:xfrm>
              <a:off x="6360864" y="1192262"/>
              <a:ext cx="598736" cy="59873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6372200" y="1419622"/>
              <a:ext cx="574700" cy="155178"/>
            </a:xfrm>
            <a:prstGeom prst="rect">
              <a:avLst/>
            </a:prstGeom>
            <a:solidFill>
              <a:srgbClr val="FBFBFB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87404" y="555526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分层抽样</a:t>
            </a:r>
            <a:endParaRPr lang="zh-CN" altLang="en-US" sz="2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70207" y="1437624"/>
            <a:ext cx="3785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多阶段</a:t>
            </a:r>
            <a:r>
              <a:rPr lang="en-US" altLang="zh-CN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PPS</a:t>
            </a:r>
            <a:r>
              <a:rPr lang="zh-CN" altLang="en-US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抽样</a:t>
            </a:r>
            <a:r>
              <a:rPr lang="zh-CN" altLang="en-US" sz="2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</a:t>
            </a:r>
            <a:r>
              <a:rPr lang="zh-CN" altLang="en-US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阶段</a:t>
            </a:r>
            <a:endParaRPr lang="zh-CN" altLang="en-US" sz="2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77828" y="2319722"/>
            <a:ext cx="3785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</a:t>
            </a:r>
            <a:r>
              <a:rPr lang="zh-CN" altLang="en-US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阶段</a:t>
            </a:r>
            <a:r>
              <a:rPr lang="en-US" altLang="zh-CN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PPS</a:t>
            </a:r>
            <a:r>
              <a:rPr lang="zh-CN" altLang="en-US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抽样</a:t>
            </a:r>
            <a:r>
              <a:rPr lang="zh-CN" altLang="en-US" sz="2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</a:t>
            </a:r>
            <a:r>
              <a:rPr lang="zh-CN" altLang="en-US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阶段</a:t>
            </a:r>
            <a:endParaRPr lang="zh-CN" altLang="en-US" sz="2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70208" y="3201820"/>
            <a:ext cx="3785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</a:t>
            </a:r>
            <a:r>
              <a:rPr lang="zh-CN" altLang="en-US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阶段</a:t>
            </a:r>
            <a:r>
              <a:rPr lang="en-US" altLang="zh-CN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PPS</a:t>
            </a:r>
            <a:r>
              <a:rPr lang="zh-CN" altLang="en-US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抽样</a:t>
            </a:r>
            <a:r>
              <a:rPr lang="zh-CN" altLang="en-US" sz="2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</a:t>
            </a:r>
            <a:r>
              <a:rPr lang="zh-CN" altLang="en-US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阶段</a:t>
            </a:r>
            <a:endParaRPr lang="zh-CN" altLang="en-US" sz="2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965324" y="4092263"/>
            <a:ext cx="475754" cy="475754"/>
            <a:chOff x="6360864" y="1192262"/>
            <a:chExt cx="598736" cy="598736"/>
          </a:xfrm>
          <a:effectLst/>
        </p:grpSpPr>
        <p:sp>
          <p:nvSpPr>
            <p:cNvPr id="30" name="椭圆 29"/>
            <p:cNvSpPr/>
            <p:nvPr/>
          </p:nvSpPr>
          <p:spPr>
            <a:xfrm>
              <a:off x="6360864" y="1192262"/>
              <a:ext cx="598736" cy="598736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6372200" y="1419622"/>
              <a:ext cx="574700" cy="155178"/>
            </a:xfrm>
            <a:prstGeom prst="rect">
              <a:avLst/>
            </a:prstGeom>
            <a:solidFill>
              <a:srgbClr val="FBFBFB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770206" y="4083918"/>
            <a:ext cx="37850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多阶段</a:t>
            </a:r>
            <a:r>
              <a:rPr lang="en-US" altLang="zh-CN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PPS</a:t>
            </a:r>
            <a:r>
              <a:rPr lang="zh-CN" altLang="en-US" sz="2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抽样第四阶段</a:t>
            </a:r>
            <a:endParaRPr lang="zh-CN" altLang="en-US" sz="2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93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8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8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1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3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2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33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21600000">
                                      <p:cBhvr>
                                        <p:cTn id="38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32" grpId="0"/>
    </p:bldLst>
  </p:timing>
</p:sld>
</file>

<file path=ppt/theme/theme1.xml><?xml version="1.0" encoding="utf-8"?>
<a:theme xmlns:a="http://schemas.openxmlformats.org/drawingml/2006/main" name="默认设计模板">
  <a:themeElements>
    <a:clrScheme name="自定义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6E74"/>
      </a:hlink>
      <a:folHlink>
        <a:srgbClr val="006E74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bg1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none" rtlCol="0">
        <a:spAutoFit/>
      </a:bodyPr>
      <a:lstStyle>
        <a:defPPr>
          <a:defRPr sz="3000" dirty="0" smtClean="0">
            <a:solidFill>
              <a:schemeClr val="bg1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7616</TotalTime>
  <Words>2758</Words>
  <Application>Microsoft Office PowerPoint</Application>
  <PresentationFormat>全屏显示(16:9)</PresentationFormat>
  <Paragraphs>918</Paragraphs>
  <Slides>58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0" baseType="lpstr">
      <vt:lpstr>Arial</vt:lpstr>
      <vt:lpstr>宋体</vt:lpstr>
      <vt:lpstr>Andalus</vt:lpstr>
      <vt:lpstr>华文行楷</vt:lpstr>
      <vt:lpstr>楷体</vt:lpstr>
      <vt:lpstr>Cambria Math</vt:lpstr>
      <vt:lpstr>Times New Roman</vt:lpstr>
      <vt:lpstr>方正粗宋简体</vt:lpstr>
      <vt:lpstr>Calibri</vt:lpstr>
      <vt:lpstr>微软雅黑</vt:lpstr>
      <vt:lpstr>Agency FB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</cp:lastModifiedBy>
  <cp:revision>501</cp:revision>
  <dcterms:created xsi:type="dcterms:W3CDTF">2016-04-06T09:31:45Z</dcterms:created>
  <dcterms:modified xsi:type="dcterms:W3CDTF">2016-07-24T06:37:10Z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2052-8.1.0.2424</vt:lpwstr>
  </property>
</Properties>
</file>